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71" r:id="rId2"/>
    <p:sldId id="1174" r:id="rId3"/>
    <p:sldId id="834" r:id="rId4"/>
    <p:sldId id="1178" r:id="rId5"/>
    <p:sldId id="1080" r:id="rId6"/>
    <p:sldId id="1150" r:id="rId7"/>
    <p:sldId id="892" r:id="rId8"/>
    <p:sldId id="893" r:id="rId9"/>
    <p:sldId id="894" r:id="rId10"/>
    <p:sldId id="987" r:id="rId11"/>
    <p:sldId id="984" r:id="rId12"/>
    <p:sldId id="864" r:id="rId13"/>
    <p:sldId id="932" r:id="rId14"/>
    <p:sldId id="1012" r:id="rId15"/>
    <p:sldId id="1163" r:id="rId16"/>
    <p:sldId id="1040" r:id="rId17"/>
    <p:sldId id="1041" r:id="rId18"/>
    <p:sldId id="1165" r:id="rId19"/>
    <p:sldId id="1043" r:id="rId20"/>
    <p:sldId id="1015" r:id="rId21"/>
    <p:sldId id="1063" r:id="rId22"/>
    <p:sldId id="992" r:id="rId23"/>
    <p:sldId id="1010" r:id="rId24"/>
    <p:sldId id="867" r:id="rId25"/>
    <p:sldId id="1149" r:id="rId26"/>
    <p:sldId id="1151" r:id="rId27"/>
    <p:sldId id="378" r:id="rId28"/>
    <p:sldId id="1134" r:id="rId29"/>
    <p:sldId id="1104" r:id="rId30"/>
    <p:sldId id="1111" r:id="rId31"/>
    <p:sldId id="1107" r:id="rId32"/>
    <p:sldId id="1152" r:id="rId33"/>
    <p:sldId id="1153" r:id="rId34"/>
    <p:sldId id="1154" r:id="rId35"/>
    <p:sldId id="1109" r:id="rId36"/>
    <p:sldId id="1155" r:id="rId37"/>
    <p:sldId id="1071" r:id="rId38"/>
    <p:sldId id="1156" r:id="rId39"/>
    <p:sldId id="1108" r:id="rId40"/>
    <p:sldId id="115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EA5474-E479-4DFF-9C39-EE39EF3980AF}">
          <p14:sldIdLst>
            <p14:sldId id="371"/>
            <p14:sldId id="1174"/>
            <p14:sldId id="834"/>
            <p14:sldId id="1178"/>
            <p14:sldId id="1080"/>
            <p14:sldId id="1150"/>
            <p14:sldId id="892"/>
            <p14:sldId id="893"/>
            <p14:sldId id="894"/>
            <p14:sldId id="987"/>
            <p14:sldId id="984"/>
            <p14:sldId id="864"/>
            <p14:sldId id="932"/>
            <p14:sldId id="1012"/>
            <p14:sldId id="1163"/>
            <p14:sldId id="1040"/>
            <p14:sldId id="1041"/>
            <p14:sldId id="1165"/>
            <p14:sldId id="1043"/>
            <p14:sldId id="1015"/>
            <p14:sldId id="1063"/>
            <p14:sldId id="992"/>
            <p14:sldId id="1010"/>
            <p14:sldId id="867"/>
            <p14:sldId id="1149"/>
            <p14:sldId id="1151"/>
            <p14:sldId id="378"/>
            <p14:sldId id="1134"/>
            <p14:sldId id="1104"/>
            <p14:sldId id="1111"/>
            <p14:sldId id="1107"/>
            <p14:sldId id="1152"/>
            <p14:sldId id="1153"/>
            <p14:sldId id="1154"/>
            <p14:sldId id="1109"/>
            <p14:sldId id="1155"/>
            <p14:sldId id="1071"/>
            <p14:sldId id="1156"/>
            <p14:sldId id="1108"/>
            <p14:sldId id="11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F678"/>
    <a:srgbClr val="00FF99"/>
    <a:srgbClr val="996633"/>
    <a:srgbClr val="0000FF"/>
    <a:srgbClr val="008000"/>
    <a:srgbClr val="FF33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52" autoAdjust="0"/>
    <p:restoredTop sz="88568" autoAdjust="0"/>
  </p:normalViewPr>
  <p:slideViewPr>
    <p:cSldViewPr snapToGrid="0">
      <p:cViewPr varScale="1">
        <p:scale>
          <a:sx n="111" d="100"/>
          <a:sy n="111" d="100"/>
        </p:scale>
        <p:origin x="113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2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hg4y1873j?from=search&amp;seid=14821159815301028409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https://blog.floydhub.com/an-introduction-to-q-learning-reinforcement-learning/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9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https://www.bilibili.com/video/BV1hg4y1873j?from=search&amp;seid=14821159815301028409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1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=𝔼_𝜋 [𝑅_(</a:t>
                </a:r>
                <a:r>
                  <a:rPr lang="en-US" i="0">
                    <a:latin typeface="Cambria Math" panose="02040503050406030204" pitchFamily="18" charset="0"/>
                  </a:rPr>
                  <a:t>𝑡+1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)+𝛾𝑣_𝜋 (𝑆_(𝑡+1))|𝑆_𝑡=𝑠]</a:t>
                </a:r>
                <a:r>
                  <a:rPr lang="en-US" dirty="0"/>
                  <a:t> 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=𝔼_𝜋 [𝑅_(</a:t>
                </a:r>
                <a:r>
                  <a:rPr lang="en-US" i="0">
                    <a:latin typeface="Cambria Math" panose="02040503050406030204" pitchFamily="18" charset="0"/>
                  </a:rPr>
                  <a:t>𝑡+1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)+𝛾𝑣_𝜋 (𝑆_(𝑡+1))|𝑆_𝑡=𝑠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𝐴_𝑡=𝑎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060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𝑣_∗ (𝑠)=max┬𝑎  𝑞_∗ (𝑠,𝑎);𝑞_∗ (𝑠,𝑎)=∑_(𝑟,𝑠^′)▒〖𝑝(𝑟,𝑠′│𝑠,𝑎) 〗 [𝑟+𝛾𝑣_∗ (𝑠′)]</a:t>
                </a:r>
                <a:endParaRPr lang="en-US" dirty="0"/>
              </a:p>
              <a:p>
                <a:r>
                  <a:rPr lang="en-US" i="0">
                    <a:latin typeface="Cambria Math" panose="02040503050406030204" pitchFamily="18" charset="0"/>
                  </a:rPr>
                  <a:t>𝑞_∗ (</a:t>
                </a:r>
                <a:r>
                  <a:rPr lang="en-US" b="0" i="0">
                    <a:latin typeface="Cambria Math" panose="02040503050406030204" pitchFamily="18" charset="0"/>
                  </a:rPr>
                  <a:t>𝐶</a:t>
                </a:r>
                <a:r>
                  <a:rPr lang="en-US" i="0">
                    <a:latin typeface="Cambria Math" panose="02040503050406030204" pitchFamily="18" charset="0"/>
                  </a:rPr>
                  <a:t>,</a:t>
                </a:r>
                <a:r>
                  <a:rPr lang="en-US" b="0" i="0">
                    <a:latin typeface="Cambria Math" panose="02040503050406030204" pitchFamily="18" charset="0"/>
                  </a:rPr>
                  <a:t>𝑙)</a:t>
                </a:r>
                <a:r>
                  <a:rPr lang="en-US" i="0">
                    <a:latin typeface="Cambria Math" panose="02040503050406030204" pitchFamily="18" charset="0"/>
                  </a:rPr>
                  <a:t>=∑_(𝑟,𝑠^′)▒〖𝑝(𝑟,𝑠′│𝑠,𝑎) 〗 [𝑟+𝛾𝑣_∗ (𝑠′)]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98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468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Can</a:t>
                </a:r>
                <a:r>
                  <a:rPr lang="en-US" dirty="0">
                    <a:solidFill>
                      <a:schemeClr val="tx1"/>
                    </a:solidFill>
                  </a:rPr>
                  <a:t> get optimal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Cannot</a:t>
                </a:r>
                <a:r>
                  <a:rPr lang="en-US" dirty="0"/>
                  <a:t> get optimal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Can</a:t>
                </a:r>
                <a:r>
                  <a:rPr lang="en-US" dirty="0">
                    <a:solidFill>
                      <a:schemeClr val="tx1"/>
                    </a:solidFill>
                  </a:rPr>
                  <a:t> get optimal policy </a:t>
                </a:r>
                <a:r>
                  <a:rPr lang="en-US" i="0">
                    <a:latin typeface="Cambria Math" panose="02040503050406030204" pitchFamily="18" charset="0"/>
                  </a:rPr>
                  <a:t>𝜋_∗ (s)=arg max┬𝑎</a:t>
                </a:r>
                <a:r>
                  <a:rPr lang="en-US" b="0" i="0">
                    <a:latin typeface="Cambria Math" panose="02040503050406030204" pitchFamily="18" charset="0"/>
                  </a:rPr>
                  <a:t>  </a:t>
                </a:r>
                <a:r>
                  <a:rPr lang="en-US" i="0">
                    <a:latin typeface="Cambria Math" panose="02040503050406030204" pitchFamily="18" charset="0"/>
                  </a:rPr>
                  <a:t>𝑞_∗ (𝑠,𝑎)</a:t>
                </a:r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Cannot</a:t>
                </a:r>
                <a:r>
                  <a:rPr lang="en-US" dirty="0"/>
                  <a:t> get optimal policy </a:t>
                </a:r>
                <a:r>
                  <a:rPr lang="en-US" i="0">
                    <a:latin typeface="Cambria Math" panose="02040503050406030204" pitchFamily="18" charset="0"/>
                  </a:rPr>
                  <a:t>𝜋_∗ (s)</a:t>
                </a:r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:r>
                  <a:rPr lang="en-US" i="0">
                    <a:latin typeface="Cambria Math" panose="02040503050406030204" pitchFamily="18" charset="0"/>
                  </a:rPr>
                  <a:t>𝑣_∗ (</a:t>
                </a:r>
                <a:r>
                  <a:rPr lang="en-US" b="0" i="0">
                    <a:latin typeface="Cambria Math" panose="02040503050406030204" pitchFamily="18" charset="0"/>
                  </a:rPr>
                  <a:t>𝑠)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3335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ea typeface="ＭＳ Ｐゴシック" pitchFamily="34" charset="-128"/>
                  </a:rPr>
                  <a:t>Still assume an MDP: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set of states s </a:t>
                </a:r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 </a:t>
                </a:r>
                <a:r>
                  <a:rPr lang="en-US" sz="2000" dirty="0">
                    <a:ea typeface="ＭＳ Ｐゴシック" pitchFamily="34" charset="-128"/>
                  </a:rPr>
                  <a:t>S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set of actions (per state) A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model T(</a:t>
                </a:r>
                <a:r>
                  <a:rPr lang="en-US" sz="2000" dirty="0" err="1">
                    <a:ea typeface="ＭＳ Ｐゴシック" pitchFamily="34" charset="-128"/>
                  </a:rPr>
                  <a:t>s,a,s</a:t>
                </a:r>
                <a:r>
                  <a:rPr lang="en-US" altLang="ja-JP" sz="2000" dirty="0">
                    <a:ea typeface="+mn-ea"/>
                  </a:rPr>
                  <a:t>’)</a:t>
                </a:r>
                <a:endParaRPr lang="en-US" sz="20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We </a:t>
                </a:r>
                <a:r>
                  <a:rPr lang="en-US" sz="2000" dirty="0"/>
                  <a:t>The same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may lead to different reward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and next state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denoted as state transition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000" dirty="0"/>
                  <a:t>,</a:t>
                </a:r>
                <a:endParaRPr lang="en-US" sz="20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I.e. we don’</a:t>
                </a:r>
                <a:r>
                  <a:rPr lang="en-US" altLang="ja-JP" sz="2000" dirty="0">
                    <a:ea typeface="+mn-ea"/>
                    <a:sym typeface="Symbol" pitchFamily="18" charset="2"/>
                  </a:rPr>
                  <a:t>t know which states are good or what the actions do</a:t>
                </a:r>
              </a:p>
              <a:p>
                <a:pPr lvl="1"/>
                <a:endParaRPr lang="en-US" altLang="ja-JP" sz="2000" dirty="0">
                  <a:ea typeface="+mn-ea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reward function R(</a:t>
                </a:r>
                <a:r>
                  <a:rPr lang="en-US" sz="2000" dirty="0" err="1">
                    <a:ea typeface="ＭＳ Ｐゴシック" pitchFamily="34" charset="-128"/>
                  </a:rPr>
                  <a:t>s,a,s</a:t>
                </a:r>
                <a:r>
                  <a:rPr lang="en-US" altLang="ja-JP" sz="2000" dirty="0">
                    <a:ea typeface="+mn-ea"/>
                  </a:rPr>
                  <a:t>’)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ea typeface="ＭＳ Ｐゴシック" pitchFamily="34" charset="-128"/>
                  </a:rPr>
                  <a:t>Still assume an MDP: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set of states s </a:t>
                </a:r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 </a:t>
                </a:r>
                <a:r>
                  <a:rPr lang="en-US" sz="2000" dirty="0">
                    <a:ea typeface="ＭＳ Ｐゴシック" pitchFamily="34" charset="-128"/>
                  </a:rPr>
                  <a:t>S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set of actions (per state) A</a:t>
                </a: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model T(</a:t>
                </a:r>
                <a:r>
                  <a:rPr lang="en-US" sz="2000" dirty="0" err="1">
                    <a:ea typeface="ＭＳ Ｐゴシック" pitchFamily="34" charset="-128"/>
                  </a:rPr>
                  <a:t>s,a,s</a:t>
                </a:r>
                <a:r>
                  <a:rPr lang="en-US" altLang="ja-JP" sz="2000" dirty="0">
                    <a:ea typeface="+mn-ea"/>
                  </a:rPr>
                  <a:t>’)</a:t>
                </a:r>
                <a:endParaRPr lang="en-US" sz="20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We </a:t>
                </a:r>
                <a:r>
                  <a:rPr lang="en-US" sz="2000" dirty="0"/>
                  <a:t>The same </a:t>
                </a:r>
                <a:r>
                  <a:rPr lang="en-US" sz="2000" i="0">
                    <a:latin typeface="Cambria Math" panose="02040503050406030204" pitchFamily="18" charset="0"/>
                  </a:rPr>
                  <a:t>(𝑠,𝑎)</a:t>
                </a:r>
                <a:r>
                  <a:rPr lang="en-US" sz="2000" dirty="0"/>
                  <a:t> may lead to different reward </a:t>
                </a:r>
                <a:r>
                  <a:rPr lang="en-US" sz="2000" i="0">
                    <a:latin typeface="Cambria Math" panose="02040503050406030204" pitchFamily="18" charset="0"/>
                  </a:rPr>
                  <a:t>𝑟</a:t>
                </a:r>
                <a:r>
                  <a:rPr lang="en-US" sz="2000" dirty="0"/>
                  <a:t> and next state </a:t>
                </a:r>
                <a:r>
                  <a:rPr lang="en-US" sz="2000" i="0">
                    <a:latin typeface="Cambria Math" panose="02040503050406030204" pitchFamily="18" charset="0"/>
                  </a:rPr>
                  <a:t>𝑠′</a:t>
                </a:r>
                <a:r>
                  <a:rPr lang="en-US" sz="2000" dirty="0"/>
                  <a:t>, denoted as state transition </a:t>
                </a:r>
                <a:r>
                  <a:rPr lang="en-US" sz="2000" i="0">
                    <a:latin typeface="Cambria Math" panose="02040503050406030204" pitchFamily="18" charset="0"/>
                  </a:rPr>
                  <a:t>(𝑠,𝑎,𝑟,𝑠′)</a:t>
                </a:r>
                <a:r>
                  <a:rPr lang="en-US" sz="2000" dirty="0"/>
                  <a:t>,</a:t>
                </a:r>
                <a:endParaRPr lang="en-US" sz="20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  <a:sym typeface="Symbol" pitchFamily="18" charset="2"/>
                  </a:rPr>
                  <a:t>I.e. we don’</a:t>
                </a:r>
                <a:r>
                  <a:rPr lang="en-US" altLang="ja-JP" sz="2000" dirty="0">
                    <a:ea typeface="+mn-ea"/>
                    <a:sym typeface="Symbol" pitchFamily="18" charset="2"/>
                  </a:rPr>
                  <a:t>t know which states are good or what the actions do</a:t>
                </a:r>
              </a:p>
              <a:p>
                <a:pPr lvl="1"/>
                <a:endParaRPr lang="en-US" altLang="ja-JP" sz="2000" dirty="0">
                  <a:ea typeface="+mn-ea"/>
                </a:endParaRPr>
              </a:p>
              <a:p>
                <a:pPr lvl="1"/>
                <a:r>
                  <a:rPr lang="en-US" sz="2000" dirty="0">
                    <a:ea typeface="ＭＳ Ｐゴシック" pitchFamily="34" charset="-128"/>
                  </a:rPr>
                  <a:t>A reward function R(</a:t>
                </a:r>
                <a:r>
                  <a:rPr lang="en-US" sz="2000" dirty="0" err="1">
                    <a:ea typeface="ＭＳ Ｐゴシック" pitchFamily="34" charset="-128"/>
                  </a:rPr>
                  <a:t>s,a,s</a:t>
                </a:r>
                <a:r>
                  <a:rPr lang="en-US" altLang="ja-JP" sz="2000" dirty="0">
                    <a:ea typeface="+mn-ea"/>
                  </a:rPr>
                  <a:t>’)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58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makes RL different from other ML paradigms?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63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Model-based RL</a:t>
                </a:r>
              </a:p>
              <a:p>
                <a:pPr lvl="1"/>
                <a:r>
                  <a:rPr lang="en-US" sz="2800" dirty="0"/>
                  <a:t>Learn MDP model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/>
                  <a:t> then use Value Iteration or Policy Iteration to solve for the optimal value function and policy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Model-free (our focus)</a:t>
                </a:r>
              </a:p>
              <a:p>
                <a:pPr lvl="1"/>
                <a:r>
                  <a:rPr lang="en-US" sz="2800" dirty="0"/>
                  <a:t>Learn the optimal value function and/or policy directly without learning the MDP</a:t>
                </a:r>
              </a:p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Model-based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Learn MDP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, then solve for the optimal policy with PI or VI.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Model-free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 Learn the optimal policy without learning MDP.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MPC is model-based; PID can be model-based or model-free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Estimate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optimize it, without knowledge of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Q-Learning/DQN, Policy Gradient, Imitation Learning…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denotes model params, e.g., edge weights in a DNN.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Model-based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Learn MDP model </a:t>
                </a:r>
                <a:r>
                  <a:rPr lang="en-US" i="0">
                    <a:latin typeface="Cambria Math" panose="02040503050406030204" pitchFamily="18" charset="0"/>
                  </a:rPr>
                  <a:t>𝑝(𝑟,𝑠′│𝑠,𝑎)</a:t>
                </a:r>
                <a:r>
                  <a:rPr lang="en-US" dirty="0"/>
                  <a:t>, then solve for the optimal policy with PI or VI.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Model-free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 Learn the optimal policy without learning MDP.</a:t>
                </a: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MPC is model-based; PID can be model-based or model-free </a:t>
                </a:r>
                <a:r>
                  <a:rPr lang="en-US" b="0" i="0">
                    <a:latin typeface="Cambria Math" panose="02040503050406030204" pitchFamily="18" charset="0"/>
                  </a:rPr>
                  <a:t>[𝑠_(𝑡</a:t>
                </a:r>
                <a:r>
                  <a:rPr lang="en-US" i="0">
                    <a:latin typeface="Cambria Math" panose="02040503050406030204" pitchFamily="18" charset="0"/>
                  </a:rPr>
                  <a:t>+1</a:t>
                </a:r>
                <a:r>
                  <a:rPr lang="en-US" b="0" i="0">
                    <a:latin typeface="Cambria Math" panose="02040503050406030204" pitchFamily="18" charset="0"/>
                  </a:rPr>
                  <a:t>),𝑟_𝑡 ]∼𝑃(⋅|𝑠_𝑡,𝑎_𝑡;𝜃)</a:t>
                </a:r>
                <a:r>
                  <a:rPr lang="en-US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𝑎_𝑡=𝜋(𝑠_𝑡,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b="0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Estimate value </a:t>
                </a:r>
                <a:r>
                  <a:rPr lang="en-US" b="0" i="0">
                    <a:latin typeface="Cambria Math" panose="02040503050406030204" pitchFamily="18" charset="0"/>
                  </a:rPr>
                  <a:t>𝐽(𝜃)</a:t>
                </a:r>
                <a:r>
                  <a:rPr lang="en-US" dirty="0"/>
                  <a:t> and optimize it, without knowledge of model </a:t>
                </a:r>
                <a:r>
                  <a:rPr lang="en-US" i="0">
                    <a:latin typeface="Cambria Math" panose="02040503050406030204" pitchFamily="18" charset="0"/>
                  </a:rPr>
                  <a:t>𝑃</a:t>
                </a:r>
                <a:r>
                  <a:rPr lang="en-US" dirty="0"/>
                  <a:t>Q-Learning/DQN, Policy Gradient, Imitation Learning… 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denotes model params, e.g., edge weights in a DNN.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S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507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Learn an approximate MSP based on experiences, then solve the learned MDP</a:t>
                </a:r>
              </a:p>
              <a:p>
                <a:r>
                  <a:rPr lang="en-US" dirty="0"/>
                  <a:t>counting transitions out of each state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CH08: Planning and Learning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Normalize to estimate the probabilities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ea typeface="ＭＳ Ｐゴシック" pitchFamily="34" charset="-128"/>
                  </a:rPr>
                  <a:t> </a:t>
                </a:r>
                <a:endParaRPr lang="en-US" b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Learn an approximate MSP based on experiences, then solve the learned MDP</a:t>
                </a:r>
              </a:p>
              <a:p>
                <a:r>
                  <a:rPr lang="en-US" dirty="0"/>
                  <a:t>counting transitions out of each state</a:t>
                </a:r>
              </a:p>
              <a:p>
                <a:pPr lvl="1">
                  <a:lnSpc>
                    <a:spcPct val="80000"/>
                  </a:lnSpc>
                </a:pPr>
                <a:endParaRPr lang="en-US" dirty="0"/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Normalize to estimate the probabilities </a:t>
                </a:r>
                <a:r>
                  <a:rPr lang="en-US" i="0">
                    <a:latin typeface="Cambria Math" panose="02040503050406030204" pitchFamily="18" charset="0"/>
                  </a:rPr>
                  <a:t>𝑝(𝑟,𝑠′│𝑠,𝑎)</a:t>
                </a:r>
                <a:r>
                  <a:rPr lang="en-US" dirty="0">
                    <a:ea typeface="ＭＳ Ｐゴシック" pitchFamily="34" charset="-128"/>
                  </a:rPr>
                  <a:t> </a:t>
                </a:r>
                <a:endParaRPr lang="en-US" b="1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91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lnSpc>
                    <a:spcPct val="80000"/>
                  </a:lnSpc>
                </a:pPr>
                <a:r>
                  <a:rPr lang="en-US" dirty="0"/>
                  <a:t>Add utility slide, (like policy) </a:t>
                </a:r>
                <a:r>
                  <a:rPr lang="en-US" dirty="0">
                    <a:ea typeface="ＭＳ Ｐゴシック" pitchFamily="34" charset="-128"/>
                  </a:rPr>
                  <a:t>Utility (Cumulative Reward) measured by Value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: sum of cumulative (discounted) rewards (utility) starting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TODO 2 versions, optimal or policy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Q Value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: sum of cumulative (discounted) rewards (utility) starting from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and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.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v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lnSpc>
                    <a:spcPct val="80000"/>
                  </a:lnSpc>
                </a:pPr>
                <a:r>
                  <a:rPr lang="en-US" dirty="0"/>
                  <a:t>Add utility slide, (like policy) </a:t>
                </a:r>
                <a:r>
                  <a:rPr lang="en-US" dirty="0">
                    <a:ea typeface="ＭＳ Ｐゴシック" pitchFamily="34" charset="-128"/>
                  </a:rPr>
                  <a:t>Utility (Cumulative Reward) measured by Value function </a:t>
                </a:r>
                <a:r>
                  <a:rPr lang="en-US" b="0" i="0">
                    <a:latin typeface="Cambria Math" panose="02040503050406030204" pitchFamily="18" charset="0"/>
                    <a:ea typeface="ＭＳ Ｐゴシック" pitchFamily="34" charset="-128"/>
                  </a:rPr>
                  <a:t>𝑉(𝑠)</a:t>
                </a:r>
                <a:r>
                  <a:rPr lang="en-US" dirty="0">
                    <a:ea typeface="ＭＳ Ｐゴシック" pitchFamily="34" charset="-128"/>
                  </a:rPr>
                  <a:t>: sum of cumulative (discounted) rewards (utility) starting from state </a:t>
                </a:r>
                <a:r>
                  <a:rPr lang="en-US" b="0" i="0">
                    <a:latin typeface="Cambria Math" panose="02040503050406030204" pitchFamily="18" charset="0"/>
                    <a:ea typeface="ＭＳ Ｐゴシック" pitchFamily="34" charset="-128"/>
                  </a:rPr>
                  <a:t>𝑠</a:t>
                </a:r>
                <a:r>
                  <a:rPr lang="en-US" dirty="0">
                    <a:ea typeface="ＭＳ Ｐゴシック" pitchFamily="34" charset="-128"/>
                  </a:rPr>
                  <a:t> TODO 2 versions, optimal or policy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Q Value function </a:t>
                </a:r>
                <a:r>
                  <a:rPr lang="en-US" b="0" i="0">
                    <a:latin typeface="Cambria Math" panose="02040503050406030204" pitchFamily="18" charset="0"/>
                    <a:ea typeface="ＭＳ Ｐゴシック" pitchFamily="34" charset="-128"/>
                  </a:rPr>
                  <a:t>𝑄</a:t>
                </a:r>
                <a:r>
                  <a:rPr lang="en-US" i="0">
                    <a:latin typeface="Cambria Math" panose="02040503050406030204" pitchFamily="18" charset="0"/>
                    <a:ea typeface="ＭＳ Ｐゴシック" pitchFamily="34" charset="-128"/>
                  </a:rPr>
                  <a:t>(𝑠</a:t>
                </a:r>
                <a:r>
                  <a:rPr lang="en-US" b="0" i="0">
                    <a:latin typeface="Cambria Math" panose="02040503050406030204" pitchFamily="18" charset="0"/>
                    <a:ea typeface="ＭＳ Ｐゴシック" pitchFamily="34" charset="-128"/>
                  </a:rPr>
                  <a:t>,𝑎</a:t>
                </a:r>
                <a:r>
                  <a:rPr lang="en-US" i="0">
                    <a:latin typeface="Cambria Math" panose="02040503050406030204" pitchFamily="18" charset="0"/>
                    <a:ea typeface="ＭＳ Ｐゴシック" pitchFamily="34" charset="-128"/>
                  </a:rPr>
                  <a:t>)</a:t>
                </a:r>
                <a:r>
                  <a:rPr lang="en-US" dirty="0">
                    <a:ea typeface="ＭＳ Ｐゴシック" pitchFamily="34" charset="-128"/>
                  </a:rPr>
                  <a:t>: sum of cumulative (discounted) rewards (utility) starting from state </a:t>
                </a:r>
                <a:r>
                  <a:rPr lang="en-US" i="0">
                    <a:latin typeface="Cambria Math" panose="02040503050406030204" pitchFamily="18" charset="0"/>
                    <a:ea typeface="ＭＳ Ｐゴシック" pitchFamily="34" charset="-128"/>
                  </a:rPr>
                  <a:t>𝑠</a:t>
                </a:r>
                <a:r>
                  <a:rPr lang="en-US" dirty="0">
                    <a:ea typeface="ＭＳ Ｐゴシック" pitchFamily="34" charset="-128"/>
                  </a:rPr>
                  <a:t> and taking action </a:t>
                </a:r>
                <a:r>
                  <a:rPr lang="en-US" b="0" i="0">
                    <a:latin typeface="Cambria Math" panose="02040503050406030204" pitchFamily="18" charset="0"/>
                    <a:ea typeface="ＭＳ Ｐゴシック" pitchFamily="34" charset="-128"/>
                  </a:rPr>
                  <a:t>𝑎</a:t>
                </a:r>
                <a:r>
                  <a:rPr lang="en-US" dirty="0">
                    <a:ea typeface="ＭＳ Ｐゴシック" pitchFamily="34" charset="-128"/>
                  </a:rPr>
                  <a:t>.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v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30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0446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Q-learning</a:t>
            </a:r>
          </a:p>
          <a:p>
            <a:r>
              <a:rPr lang="en-US" dirty="0"/>
              <a:t>learns the values of the optimal</a:t>
            </a:r>
          </a:p>
          <a:p>
            <a:r>
              <a:rPr lang="en-US" dirty="0"/>
              <a:t>policy, its online performance</a:t>
            </a:r>
          </a:p>
          <a:p>
            <a:r>
              <a:rPr lang="en-US" dirty="0"/>
              <a:t>is worse than that of </a:t>
            </a:r>
            <a:r>
              <a:rPr lang="en-US" dirty="0" err="1"/>
              <a:t>Sarsa</a:t>
            </a:r>
            <a:r>
              <a:rPr lang="en-US" dirty="0"/>
              <a:t>, which</a:t>
            </a:r>
          </a:p>
          <a:p>
            <a:r>
              <a:rPr lang="en-US" dirty="0"/>
              <a:t>learns the roundabout policy. Of course,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446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i.e., probability distribution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when following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  <a:r>
                  <a:rPr lang="en-US" sz="1800" b="0" i="0" u="none" strike="noStrike" baseline="0" dirty="0">
                    <a:latin typeface="CMR10"/>
                  </a:rPr>
                  <a:t>the on-policy</a:t>
                </a:r>
              </a:p>
              <a:p>
                <a:pPr algn="l"/>
                <a:r>
                  <a:rPr lang="en-US" sz="1800" b="0" i="0" u="none" strike="noStrike" baseline="0" dirty="0">
                    <a:latin typeface="CMR10"/>
                  </a:rPr>
                  <a:t>distribution under </a:t>
                </a:r>
                <a:r>
                  <a:rPr lang="en-US" sz="1800" b="0" i="0" u="none" strike="noStrike" baseline="0" dirty="0">
                    <a:latin typeface="CMMI10"/>
                  </a:rPr>
                  <a:t>⇡ </a:t>
                </a:r>
                <a:r>
                  <a:rPr lang="en-US" sz="1800" b="0" i="0" u="none" strike="noStrike" baseline="0" dirty="0">
                    <a:latin typeface="CMR10"/>
                  </a:rPr>
                  <a:t>(see</a:t>
                </a:r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i.e., fraction of time spent in each state </a:t>
                </a:r>
                <a:r>
                  <a:rPr lang="en-US" b="0" i="0">
                    <a:latin typeface="Cambria Math" panose="02040503050406030204" pitchFamily="18" charset="0"/>
                  </a:rPr>
                  <a:t>𝑆</a:t>
                </a:r>
                <a:r>
                  <a:rPr lang="en-US" dirty="0"/>
                  <a:t>.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4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 </a:t>
                </a:r>
              </a:p>
              <a:p>
                <a:r>
                  <a:rPr lang="en-US" dirty="0"/>
                  <a:t>Because we have a single weight,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this means our gradient is just a scalar derivative.</a:t>
                </a:r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 </a:t>
                </a:r>
              </a:p>
              <a:p>
                <a:r>
                  <a:rPr lang="en-US" dirty="0"/>
                  <a:t>Because we have a single weight,  </a:t>
                </a:r>
                <a:r>
                  <a:rPr lang="en-US" b="0" i="0">
                    <a:latin typeface="Cambria Math" panose="02040503050406030204" pitchFamily="18" charset="0"/>
                  </a:rPr>
                  <a:t>,</a:t>
                </a:r>
                <a:r>
                  <a:rPr lang="en-US" i="0">
                    <a:latin typeface="Cambria Math" panose="02040503050406030204" pitchFamily="18" charset="0"/>
                  </a:rPr>
                  <a:t>∇</a:t>
                </a:r>
                <a:r>
                  <a:rPr lang="en-US" b="0" i="0">
                    <a:latin typeface="Cambria Math" panose="02040503050406030204" pitchFamily="18" charset="0"/>
                  </a:rPr>
                  <a:t>𝐿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b="1" i="0">
                    <a:latin typeface="Cambria Math" panose="02040503050406030204" pitchFamily="18" charset="0"/>
                  </a:rPr>
                  <a:t>𝒘)</a:t>
                </a:r>
                <a:r>
                  <a:rPr lang="en-US" b="0" i="0">
                    <a:latin typeface="Cambria Math" panose="02040503050406030204" pitchFamily="18" charset="0"/>
                  </a:rPr>
                  <a:t>=(</a:t>
                </a:r>
                <a:r>
                  <a:rPr lang="en-US" i="0">
                    <a:latin typeface="Cambria Math" panose="02040503050406030204" pitchFamily="18" charset="0"/>
                  </a:rPr>
                  <a:t>𝜕𝐽(</a:t>
                </a:r>
                <a:r>
                  <a:rPr lang="en-US" b="1" i="0">
                    <a:latin typeface="Cambria Math" panose="02040503050406030204" pitchFamily="18" charset="0"/>
                  </a:rPr>
                  <a:t>𝒘)/(</a:t>
                </a:r>
                <a:r>
                  <a:rPr lang="en-US" i="0">
                    <a:latin typeface="Cambria Math" panose="02040503050406030204" pitchFamily="18" charset="0"/>
                  </a:rPr>
                  <a:t>𝜕</a:t>
                </a:r>
                <a:r>
                  <a:rPr lang="en-US" b="0" i="0">
                    <a:latin typeface="Cambria Math" panose="02040503050406030204" pitchFamily="18" charset="0"/>
                  </a:rPr>
                  <a:t>𝑤_</a:t>
                </a:r>
                <a:r>
                  <a:rPr lang="en-US" i="0">
                    <a:latin typeface="Cambria Math" panose="02040503050406030204" pitchFamily="18" charset="0"/>
                  </a:rPr>
                  <a:t>1 )</a:t>
                </a:r>
                <a:r>
                  <a:rPr lang="en-US" b="0" i="0">
                    <a:latin typeface="Cambria Math" panose="02040503050406030204" pitchFamily="18" charset="0"/>
                  </a:rPr>
                  <a:t>,</a:t>
                </a:r>
                <a:r>
                  <a:rPr lang="en-US" i="0">
                    <a:latin typeface="Cambria Math" panose="02040503050406030204" pitchFamily="18" charset="0"/>
                  </a:rPr>
                  <a:t>𝜕</a:t>
                </a:r>
                <a:r>
                  <a:rPr lang="en-US" b="0" i="0">
                    <a:latin typeface="Cambria Math" panose="02040503050406030204" pitchFamily="18" charset="0"/>
                  </a:rPr>
                  <a:t>𝐿(</a:t>
                </a:r>
                <a:r>
                  <a:rPr lang="en-US" b="1" i="0">
                    <a:latin typeface="Cambria Math" panose="02040503050406030204" pitchFamily="18" charset="0"/>
                  </a:rPr>
                  <a:t>𝒘)/(</a:t>
                </a:r>
                <a:r>
                  <a:rPr lang="en-US" i="0">
                    <a:latin typeface="Cambria Math" panose="02040503050406030204" pitchFamily="18" charset="0"/>
                  </a:rPr>
                  <a:t>𝜕𝑤_</a:t>
                </a:r>
                <a:r>
                  <a:rPr lang="en-US" b="0" i="0">
                    <a:latin typeface="Cambria Math" panose="02040503050406030204" pitchFamily="18" charset="0"/>
                  </a:rPr>
                  <a:t>2 ),…,</a:t>
                </a:r>
                <a:r>
                  <a:rPr lang="en-US" i="0">
                    <a:latin typeface="Cambria Math" panose="02040503050406030204" pitchFamily="18" charset="0"/>
                  </a:rPr>
                  <a:t>𝜕</a:t>
                </a:r>
                <a:r>
                  <a:rPr lang="en-US" b="0" i="0">
                    <a:latin typeface="Cambria Math" panose="02040503050406030204" pitchFamily="18" charset="0"/>
                  </a:rPr>
                  <a:t>𝐿(</a:t>
                </a:r>
                <a:r>
                  <a:rPr lang="en-US" b="1" i="0">
                    <a:latin typeface="Cambria Math" panose="02040503050406030204" pitchFamily="18" charset="0"/>
                  </a:rPr>
                  <a:t>𝒘)/(</a:t>
                </a:r>
                <a:r>
                  <a:rPr lang="en-US" i="0">
                    <a:latin typeface="Cambria Math" panose="02040503050406030204" pitchFamily="18" charset="0"/>
                  </a:rPr>
                  <a:t>𝜕𝑤_</a:t>
                </a:r>
                <a:r>
                  <a:rPr lang="en-US" b="0" i="0">
                    <a:latin typeface="Cambria Math" panose="02040503050406030204" pitchFamily="18" charset="0"/>
                  </a:rPr>
                  <a:t>𝑛 ))^𝑇</a:t>
                </a:r>
                <a:endParaRPr lang="en-US" dirty="0"/>
              </a:p>
              <a:p>
                <a:r>
                  <a:rPr lang="en-US" dirty="0"/>
                  <a:t>this means our gradient is just a scalar derivative.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5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is gradually reduced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0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Monte-Carlo: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Policy Evaluation vs. Supervised Learning 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a set of weights)</a:t>
                </a:r>
                <a:endParaRPr lang="en-US" b="0" dirty="0"/>
              </a:p>
              <a:p>
                <a:r>
                  <a:rPr lang="en-US" dirty="0"/>
                  <a:t>Recall tabular TD: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Monte-Carlo: </a:t>
                </a:r>
                <a:r>
                  <a:rPr lang="en-US" b="0" i="0">
                    <a:latin typeface="Cambria Math" panose="02040503050406030204" pitchFamily="18" charset="0"/>
                  </a:rPr>
                  <a:t>{(𝑆_1,𝐺_1 ),(</a:t>
                </a:r>
                <a:r>
                  <a:rPr lang="en-US" i="0">
                    <a:latin typeface="Cambria Math" panose="02040503050406030204" pitchFamily="18" charset="0"/>
                  </a:rPr>
                  <a:t>𝑆_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</a:rPr>
                  <a:t>,𝐺_</a:t>
                </a:r>
                <a:r>
                  <a:rPr lang="en-US" b="0" i="0">
                    <a:latin typeface="Cambria Math" panose="02040503050406030204" pitchFamily="18" charset="0"/>
                  </a:rPr>
                  <a:t>2 ),(</a:t>
                </a:r>
                <a:r>
                  <a:rPr lang="en-US" i="0">
                    <a:latin typeface="Cambria Math" panose="02040503050406030204" pitchFamily="18" charset="0"/>
                  </a:rPr>
                  <a:t>𝑆_1,𝐺_</a:t>
                </a:r>
                <a:r>
                  <a:rPr lang="en-US" b="0" i="0">
                    <a:latin typeface="Cambria Math" panose="02040503050406030204" pitchFamily="18" charset="0"/>
                  </a:rPr>
                  <a:t>3 ),…}</a:t>
                </a:r>
                <a:endParaRPr lang="en-US" b="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80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discount factor)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(</a:t>
                </a:r>
                <a:r>
                  <a:rPr lang="en-US" i="0">
                    <a:latin typeface="Cambria Math" panose="02040503050406030204" pitchFamily="18" charset="0"/>
                  </a:rPr>
                  <a:t>𝛾</a:t>
                </a:r>
                <a:r>
                  <a:rPr lang="en-US" dirty="0"/>
                  <a:t> is discount factor)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0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Semi-Gradient TD(0):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Semi-Gradient TD(0):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𝑤←𝑤+𝛼[𝑅_(𝑡+1)+𝛾𝑣 ̂</a:t>
                </a:r>
                <a:r>
                  <a:rPr lang="en-US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(𝑆_(𝑡+1),𝑤)</a:t>
                </a:r>
                <a:r>
                  <a:rPr lang="en-US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−𝑣 ̂(𝑆_𝑡,𝑤)]∇𝑣 ̂(𝑆_𝑡,𝑤)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State 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is atomic.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State transition </a:t>
                </a:r>
                <a:r>
                  <a:rPr lang="en-US" i="0">
                    <a:latin typeface="Cambria Math" panose="02040503050406030204" pitchFamily="18" charset="0"/>
                  </a:rPr>
                  <a:t>(𝑠,𝑎,𝑟,𝑠′)</a:t>
                </a:r>
                <a:r>
                  <a:rPr lang="en-US" dirty="0"/>
                  <a:t> is atomic. 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722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PID controller is used to track a fixed circular path</a:t>
                </a:r>
              </a:p>
              <a:p>
                <a:r>
                  <a:rPr lang="en-US" sz="2400" dirty="0"/>
                  <a:t>Intuitive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𝑐𝑎𝑟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2400" dirty="0"/>
                  <a:t> 	</a:t>
                </a:r>
              </a:p>
              <a:p>
                <a:pPr lvl="1"/>
                <a:r>
                  <a:rPr lang="en-US" sz="2000" dirty="0"/>
                  <a:t>maximum longitudinal velocity 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Sometimes need to do “reward function hacking” to find one that works well,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​=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𝑐𝑎𝑟</m:t>
                        </m:r>
                      </m:sub>
                    </m:sSub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𝑐𝑎𝑟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​​​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𝑐𝑎𝑟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𝑐𝑡𝑒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𝑐𝑎𝑟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​​​</m:t>
                      </m:r>
                      <m:r>
                        <m:rPr>
                          <m:sty m:val="p"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l-GR" sz="2000" i="1" dirty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sz="18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sz="2000" dirty="0"/>
              </a:p>
              <a:p>
                <a:r>
                  <a:rPr lang="en-US" sz="2400" dirty="0"/>
                  <a:t>Sometimes need to do “reward function hacking” to find one that works well, e.g.,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𝑅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_𝑡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​=𝑉​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_𝑐𝑎𝑟  cos⁡𝜃</a:t>
                </a:r>
                <a:r>
                  <a:rPr lang="el-GR" sz="2400" i="0" dirty="0">
                    <a:latin typeface="Cambria Math" panose="02040503050406030204" pitchFamily="18" charset="0"/>
                  </a:rPr>
                  <a:t>−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𝑉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_𝑐𝑎𝑟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​​​sin⁡</a:t>
                </a:r>
                <a:r>
                  <a:rPr lang="el-GR" sz="2400" i="0" dirty="0">
                    <a:latin typeface="Cambria Math" panose="02040503050406030204" pitchFamily="18" charset="0"/>
                  </a:rPr>
                  <a:t>𝜃−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𝑉​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_𝑐𝑎𝑟 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​|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𝑐𝑡𝑒|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​</a:t>
                </a:r>
                <a:endParaRPr lang="en-US" sz="2400" dirty="0"/>
              </a:p>
              <a:p>
                <a:pPr lvl="1"/>
                <a:r>
                  <a:rPr lang="en-US" sz="2000" i="0" dirty="0">
                    <a:latin typeface="Cambria Math" panose="02040503050406030204" pitchFamily="18" charset="0"/>
                  </a:rPr>
                  <a:t>𝑉_𝑐𝑎𝑟 ​​​sin⁡</a:t>
                </a:r>
                <a:r>
                  <a:rPr lang="el-GR" sz="2000" i="0" dirty="0">
                    <a:latin typeface="Cambria Math" panose="02040503050406030204" pitchFamily="18" charset="0"/>
                  </a:rPr>
                  <a:t>𝜃</a:t>
                </a:r>
                <a:endParaRPr lang="en-SE" sz="1800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079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16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a Reward Function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5355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6" name="Notes Placeholder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In MDP chance node represents uncertainty about what might happen based on (</a:t>
                </a:r>
                <a:r>
                  <a:rPr lang="en-US" dirty="0" err="1">
                    <a:ea typeface="ＭＳ Ｐゴシック" pitchFamily="34" charset="-128"/>
                  </a:rPr>
                  <a:t>s,a</a:t>
                </a:r>
                <a:r>
                  <a:rPr lang="en-US" dirty="0">
                    <a:ea typeface="ＭＳ Ｐゴシック" pitchFamily="34" charset="-128"/>
                  </a:rPr>
                  <a:t>)  [as opposed to being a random adversary]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𝑎</m:t>
                      </m:r>
                      <m:r>
                        <a:rPr 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ja-JP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’</m:t>
                      </m:r>
                      <m:r>
                        <a:rPr lang="en-US" altLang="ja-JP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Q-state (</a:t>
                </a:r>
                <a:r>
                  <a:rPr lang="en-US" dirty="0" err="1">
                    <a:ea typeface="ＭＳ Ｐゴシック" pitchFamily="34" charset="-128"/>
                  </a:rPr>
                  <a:t>s,a</a:t>
                </a:r>
                <a:r>
                  <a:rPr lang="en-US" dirty="0">
                    <a:ea typeface="ＭＳ Ｐゴシック" pitchFamily="34" charset="-128"/>
                  </a:rPr>
                  <a:t>) is when you were in a state and took an action </a:t>
                </a:r>
              </a:p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Best average, long term reward</a:t>
                </a:r>
              </a:p>
              <a:p>
                <a:r>
                  <a:rPr lang="en-US" dirty="0" err="1">
                    <a:ea typeface="ＭＳ Ｐゴシック" pitchFamily="34" charset="-128"/>
                  </a:rPr>
                  <a:t>Expectimax</a:t>
                </a:r>
                <a:r>
                  <a:rPr lang="en-US" dirty="0">
                    <a:ea typeface="ＭＳ Ｐゴシック" pitchFamily="34" charset="-128"/>
                  </a:rPr>
                  <a:t>, but no real terminal node.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Does not have min-nodes</a:t>
                </a:r>
              </a:p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State node vs q state nodes</a:t>
                </a:r>
              </a:p>
            </p:txBody>
          </p:sp>
        </mc:Choice>
        <mc:Fallback xmlns="">
          <p:sp>
            <p:nvSpPr>
              <p:cNvPr id="36866" name="Notes Placeholder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/>
              <a:lstStyle/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In MDP chance node represents uncertainty about what might happen based on (</a:t>
                </a:r>
                <a:r>
                  <a:rPr lang="en-US" dirty="0" err="1">
                    <a:ea typeface="ＭＳ Ｐゴシック" pitchFamily="34" charset="-128"/>
                  </a:rPr>
                  <a:t>s,a</a:t>
                </a:r>
                <a:r>
                  <a:rPr lang="en-US" dirty="0">
                    <a:ea typeface="ＭＳ Ｐゴシック" pitchFamily="34" charset="-128"/>
                  </a:rPr>
                  <a:t>)  [as opposed to being a random adversary]</a:t>
                </a:r>
              </a:p>
              <a:p>
                <a:r>
                  <a:rPr lang="en-US" i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/>
                  </a:rPr>
                  <a:t>𝑇(</a:t>
                </a:r>
                <a:r>
                  <a:rPr lang="en-US" i="0" dirty="0" err="1">
                    <a:solidFill>
                      <a:schemeClr val="tx1"/>
                    </a:solidFill>
                    <a:latin typeface="Cambria Math" panose="02040503050406030204" pitchFamily="18" charset="0"/>
                    <a:cs typeface="Calibri"/>
                  </a:rPr>
                  <a:t>𝑠,𝑎,𝑠</a:t>
                </a:r>
                <a:r>
                  <a:rPr lang="ja-JP" altLang="en-US" i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/>
                  </a:rPr>
                  <a:t>’</a:t>
                </a:r>
                <a:r>
                  <a:rPr lang="en-US" altLang="ja-JP" i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/>
                  </a:rPr>
                  <a:t>)</a:t>
                </a:r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Q-state (</a:t>
                </a:r>
                <a:r>
                  <a:rPr lang="en-US" dirty="0" err="1">
                    <a:ea typeface="ＭＳ Ｐゴシック" pitchFamily="34" charset="-128"/>
                  </a:rPr>
                  <a:t>s,a</a:t>
                </a:r>
                <a:r>
                  <a:rPr lang="en-US" dirty="0">
                    <a:ea typeface="ＭＳ Ｐゴシック" pitchFamily="34" charset="-128"/>
                  </a:rPr>
                  <a:t>) is when you were in a state and took an action </a:t>
                </a:r>
              </a:p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Best average, long term reward</a:t>
                </a:r>
              </a:p>
              <a:p>
                <a:r>
                  <a:rPr lang="en-US" dirty="0" err="1">
                    <a:ea typeface="ＭＳ Ｐゴシック" pitchFamily="34" charset="-128"/>
                  </a:rPr>
                  <a:t>Expectimax</a:t>
                </a:r>
                <a:r>
                  <a:rPr lang="en-US" dirty="0">
                    <a:ea typeface="ＭＳ Ｐゴシック" pitchFamily="34" charset="-128"/>
                  </a:rPr>
                  <a:t>, but no real terminal node.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Does not have min-nodes</a:t>
                </a:r>
              </a:p>
              <a:p>
                <a:endParaRPr lang="en-US" dirty="0">
                  <a:ea typeface="ＭＳ Ｐゴシック" pitchFamily="34" charset="-128"/>
                </a:endParaRPr>
              </a:p>
              <a:p>
                <a:r>
                  <a:rPr lang="en-US" dirty="0">
                    <a:ea typeface="ＭＳ Ｐゴシック" pitchFamily="34" charset="-128"/>
                  </a:rPr>
                  <a:t>State node vs q state nodes</a:t>
                </a:r>
              </a:p>
            </p:txBody>
          </p:sp>
        </mc:Fallback>
      </mc:AlternateContent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𝑈([𝑟_0,…,𝑟_∞ ])=∑_(𝑡=0)^∞▒〖𝛾^𝑡 𝑟_𝑡 〗≤</a:t>
                </a:r>
                <a:r>
                  <a:rPr lang="en-US" i="0">
                    <a:latin typeface="Cambria Math" panose="02040503050406030204" pitchFamily="18" charset="0"/>
                  </a:rPr>
                  <a:t>∑_(𝑡=0)^∞</a:t>
                </a:r>
                <a:r>
                  <a:rPr lang="en-US" b="0" i="0">
                    <a:latin typeface="Cambria Math" panose="02040503050406030204" pitchFamily="18" charset="0"/>
                  </a:rPr>
                  <a:t>▒〖</a:t>
                </a:r>
                <a:r>
                  <a:rPr lang="en-US" i="0">
                    <a:latin typeface="Cambria Math" panose="02040503050406030204" pitchFamily="18" charset="0"/>
                  </a:rPr>
                  <a:t>𝛾^𝑡</a:t>
                </a:r>
                <a:r>
                  <a:rPr lang="en-US" b="0" i="0">
                    <a:latin typeface="Cambria Math" panose="02040503050406030204" pitchFamily="18" charset="0"/>
                  </a:rPr>
                  <a:t> 𝑟_𝑚𝑎𝑥 〗=</a:t>
                </a:r>
                <a:r>
                  <a:rPr lang="en-US" i="0">
                    <a:latin typeface="Cambria Math" panose="02040503050406030204" pitchFamily="18" charset="0"/>
                  </a:rPr>
                  <a:t>𝑟_𝑚𝑎𝑥</a:t>
                </a:r>
                <a:r>
                  <a:rPr lang="en-US" b="0" i="0">
                    <a:latin typeface="Cambria Math" panose="02040503050406030204" pitchFamily="18" charset="0"/>
                  </a:rPr>
                  <a:t>/(1</a:t>
                </a:r>
                <a:r>
                  <a:rPr lang="en-US" i="0">
                    <a:latin typeface="Cambria Math" panose="02040503050406030204" pitchFamily="18" charset="0"/>
                  </a:rPr>
                  <a:t>−</a:t>
                </a:r>
                <a:r>
                  <a:rPr lang="en-US" b="0" i="0">
                    <a:latin typeface="Cambria Math" panose="02040503050406030204" pitchFamily="18" charset="0"/>
                  </a:rPr>
                  <a:t>𝛾)</a:t>
                </a:r>
                <a:endParaRPr lang="en-US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5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r>
              <a:rPr lang="en-US" dirty="0">
                <a:ea typeface="ＭＳ Ｐゴシック" pitchFamily="34" charset="-128"/>
              </a:rPr>
              <a:t>Augment q states with another option: instant death!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Repeated loop, difference from search, is a win. Distinction of visiting a state.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Do the example.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6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20.png"/><Relationship Id="rId18" Type="http://schemas.openxmlformats.org/officeDocument/2006/relationships/image" Target="../media/image46.png"/><Relationship Id="rId3" Type="http://schemas.openxmlformats.org/officeDocument/2006/relationships/image" Target="../media/image341.png"/><Relationship Id="rId7" Type="http://schemas.openxmlformats.org/officeDocument/2006/relationships/image" Target="../media/image41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00.png"/><Relationship Id="rId5" Type="http://schemas.openxmlformats.org/officeDocument/2006/relationships/image" Target="../media/image39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Relationship Id="rId14" Type="http://schemas.openxmlformats.org/officeDocument/2006/relationships/image" Target="../media/image3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200.png"/><Relationship Id="rId21" Type="http://schemas.openxmlformats.org/officeDocument/2006/relationships/image" Target="../media/image33.emf"/><Relationship Id="rId7" Type="http://schemas.openxmlformats.org/officeDocument/2006/relationships/image" Target="../media/image250.png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.emf"/><Relationship Id="rId24" Type="http://schemas.openxmlformats.org/officeDocument/2006/relationships/image" Target="../media/image52.png"/><Relationship Id="rId5" Type="http://schemas.openxmlformats.org/officeDocument/2006/relationships/image" Target="../media/image220.png"/><Relationship Id="rId15" Type="http://schemas.openxmlformats.org/officeDocument/2006/relationships/image" Target="../media/image27.emf"/><Relationship Id="rId23" Type="http://schemas.openxmlformats.org/officeDocument/2006/relationships/image" Target="../media/image510.png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210.png"/><Relationship Id="rId9" Type="http://schemas.openxmlformats.org/officeDocument/2006/relationships/image" Target="../media/image21.emf"/><Relationship Id="rId14" Type="http://schemas.openxmlformats.org/officeDocument/2006/relationships/image" Target="../media/image26.emf"/><Relationship Id="rId22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0.png"/><Relationship Id="rId5" Type="http://schemas.openxmlformats.org/officeDocument/2006/relationships/image" Target="../media/image36.png"/><Relationship Id="rId4" Type="http://schemas.openxmlformats.org/officeDocument/2006/relationships/image" Target="../media/image3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60.png"/><Relationship Id="rId3" Type="http://schemas.openxmlformats.org/officeDocument/2006/relationships/image" Target="../media/image412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1.png"/><Relationship Id="rId4" Type="http://schemas.openxmlformats.org/officeDocument/2006/relationships/image" Target="../media/image311.png"/><Relationship Id="rId9" Type="http://schemas.openxmlformats.org/officeDocument/2006/relationships/image" Target="../media/image121.png"/><Relationship Id="rId1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13" Type="http://schemas.openxmlformats.org/officeDocument/2006/relationships/image" Target="../media/image130.png"/><Relationship Id="rId3" Type="http://schemas.openxmlformats.org/officeDocument/2006/relationships/image" Target="../media/image312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11.png"/><Relationship Id="rId5" Type="http://schemas.openxmlformats.org/officeDocument/2006/relationships/image" Target="../media/image513.png"/><Relationship Id="rId10" Type="http://schemas.openxmlformats.org/officeDocument/2006/relationships/image" Target="../media/image101.png"/><Relationship Id="rId4" Type="http://schemas.openxmlformats.org/officeDocument/2006/relationships/image" Target="../media/image4100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11.png"/><Relationship Id="rId4" Type="http://schemas.openxmlformats.org/officeDocument/2006/relationships/image" Target="../media/image4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eprac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ddleware-solutions.fr/2019/08/14/an-introduction-to-aws-deeprace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/>
              <a:t>L7.2  Value-based RL</a:t>
            </a:r>
            <a:endParaRPr lang="en-US" sz="44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Zonghua </a:t>
            </a:r>
            <a:r>
              <a:rPr lang="en-US" altLang="zh-CN"/>
              <a:t>Gu 2022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C76FB5-D22A-4B30-8201-4391A28770C9}"/>
              </a:ext>
            </a:extLst>
          </p:cNvPr>
          <p:cNvSpPr/>
          <p:nvPr/>
        </p:nvSpPr>
        <p:spPr>
          <a:xfrm>
            <a:off x="1650367" y="6534090"/>
            <a:ext cx="584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Acknowledgement: slides based on https://www.coursera.org/specializations/reinforcement-learning </a:t>
            </a:r>
          </a:p>
          <a:p>
            <a:r>
              <a:rPr lang="en-US" sz="1000" dirty="0"/>
              <a:t>And textbook by Sutton and </a:t>
            </a:r>
            <a:r>
              <a:rPr lang="en-US" sz="1000" dirty="0" err="1"/>
              <a:t>Barto</a:t>
            </a:r>
            <a:r>
              <a:rPr lang="en-US" sz="1000" dirty="0"/>
              <a:t> http://incompleteideas.net/book/the-book-2nd.html</a:t>
            </a:r>
            <a:endParaRPr lang="en-SE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1D8580-48BD-47EF-AF48-23391DA62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4024751"/>
            <a:ext cx="4105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MDP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2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42900" y="1143000"/>
                <a:ext cx="8401050" cy="2810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ea typeface="ＭＳ Ｐゴシック" pitchFamily="34" charset="-128"/>
                    <a:cs typeface="Calibri"/>
                  </a:rPr>
                  <a:t>Each MDP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 projects a search tree starting from it.</a:t>
                </a:r>
              </a:p>
              <a:p>
                <a:r>
                  <a:rPr lang="en-US" dirty="0">
                    <a:ea typeface="ＭＳ Ｐゴシック" pitchFamily="34" charset="-128"/>
                    <a:cs typeface="Calibri"/>
                  </a:rPr>
                  <a:t>In general, both policy and environment may be stochastic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: probability distribution over possible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𝑎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.</a:t>
                </a:r>
              </a:p>
              <a:p>
                <a:pPr lvl="1"/>
                <a:r>
                  <a:rPr lang="en-US" dirty="0"/>
                  <a:t>Environment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: if agent takes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𝑎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, env gives probability distribution over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𝑟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 and next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cs typeface="Calibri"/>
                      </a:rPr>
                      <m:t>′</m:t>
                    </m:r>
                  </m:oMath>
                </a14:m>
                <a:r>
                  <a:rPr lang="en-US" dirty="0">
                    <a:ea typeface="ＭＳ Ｐゴシック" pitchFamily="34" charset="-128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584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43000"/>
                <a:ext cx="8401050" cy="2810120"/>
              </a:xfrm>
              <a:blipFill>
                <a:blip r:embed="rId3"/>
                <a:stretch>
                  <a:fillRect l="-1016" t="-4565" r="-10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4114800" y="3724520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4000500" y="5965277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2914650" y="4010270"/>
            <a:ext cx="2800350" cy="8001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3657600" y="4810370"/>
            <a:ext cx="285750" cy="2857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2628900" y="5096120"/>
            <a:ext cx="2343150" cy="85725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4057650" y="4249586"/>
            <a:ext cx="285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4457700" y="3724520"/>
            <a:ext cx="285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4343400" y="5953370"/>
            <a:ext cx="342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3943350" y="4810370"/>
            <a:ext cx="571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2800350" y="6239120"/>
            <a:ext cx="2800350" cy="40005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4114800" y="5249711"/>
            <a:ext cx="1600200" cy="30360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54" name="Text Box 27"/>
              <p:cNvSpPr txBox="1">
                <a:spLocks noChangeArrowheads="1"/>
              </p:cNvSpPr>
              <p:nvPr/>
            </p:nvSpPr>
            <p:spPr bwMode="auto">
              <a:xfrm>
                <a:off x="5829300" y="5096120"/>
                <a:ext cx="2114550" cy="1061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′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  <a:latin typeface="Calibri"/>
                    <a:cs typeface="Calibri"/>
                  </a:rPr>
                  <a:t> called a transition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libri"/>
                    <a:cs typeface="Calibri"/>
                  </a:rPr>
                  <a:t>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𝑅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′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5854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9300" y="5096120"/>
                <a:ext cx="2114550" cy="1061829"/>
              </a:xfrm>
              <a:prstGeom prst="rect">
                <a:avLst/>
              </a:prstGeom>
              <a:blipFill>
                <a:blip r:embed="rId4"/>
                <a:stretch>
                  <a:fillRect l="-2305" t="-3448" b="-86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3371850" y="5439020"/>
            <a:ext cx="80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4749403" y="3850727"/>
            <a:ext cx="1651397" cy="45244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6457950" y="3699517"/>
            <a:ext cx="1028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2286000" y="4924670"/>
            <a:ext cx="1257300" cy="5715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314450" y="4696070"/>
            <a:ext cx="1028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181892"/>
            <a:ext cx="2263379" cy="1694774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0950" y="5383532"/>
            <a:ext cx="1383404" cy="1196826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2300" y="3532487"/>
            <a:ext cx="1543050" cy="1081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808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AA81-1DD6-4DF7-B41F-1B4E7F2C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Infinite Rewards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433DB-1675-49B6-9CFA-6221C23A1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Problem: What if the game lasts forever? Do we get infinite rewards? No. Possible solutions:</a:t>
                </a:r>
              </a:p>
              <a:p>
                <a:r>
                  <a:rPr lang="en-US" b="1" dirty="0"/>
                  <a:t>Finite horizon</a:t>
                </a:r>
                <a:r>
                  <a:rPr lang="en-US" dirty="0"/>
                  <a:t>: (limit search tree depth)</a:t>
                </a:r>
              </a:p>
              <a:p>
                <a:pPr lvl="1"/>
                <a:r>
                  <a:rPr lang="en-US" dirty="0"/>
                  <a:t>Terminate episodes after a fixed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timesteps</a:t>
                </a:r>
              </a:p>
              <a:p>
                <a:r>
                  <a:rPr lang="en-US" b="1" dirty="0"/>
                  <a:t>Discount factor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Think of it as a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1−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</m:oMath>
                </a14:m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 chance of ending the episode at every step. Effective horizon (expected episode length):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8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leads to shorter horizon, </a:t>
                </a:r>
                <a:r>
                  <a:rPr lang="en-US"/>
                  <a:t>and preference of </a:t>
                </a:r>
                <a:r>
                  <a:rPr lang="en-US" dirty="0"/>
                  <a:t>short-term to long-term rewards, and vice versa</a:t>
                </a:r>
              </a:p>
              <a:p>
                <a:r>
                  <a:rPr lang="en-US" dirty="0">
                    <a:ea typeface="ＭＳ Ｐゴシック" pitchFamily="34" charset="-128"/>
                    <a:sym typeface="Symbol" pitchFamily="18" charset="2"/>
                  </a:rPr>
                  <a:t>(Can have both </a:t>
                </a:r>
                <a:r>
                  <a:rPr lang="en-US" dirty="0"/>
                  <a:t>finite horizon and discount factor)</a:t>
                </a:r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r>
                  <a:rPr lang="en-US" b="1" dirty="0"/>
                  <a:t>Absorbing state</a:t>
                </a:r>
                <a:r>
                  <a:rPr lang="en-US" dirty="0"/>
                  <a:t>: guarantee that for every policy, a terminal state will eventually be reached</a:t>
                </a:r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433DB-1675-49B6-9CFA-6221C23A1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9" t="-2748" r="-5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D29A6-3A0B-4410-A982-D0FB966B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34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Discount Factor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" y="1524000"/>
                <a:ext cx="4323406" cy="5059362"/>
              </a:xfrm>
            </p:spPr>
            <p:txBody>
              <a:bodyPr/>
              <a:lstStyle/>
              <a:p>
                <a:r>
                  <a:rPr lang="en-US" sz="2800" dirty="0">
                    <a:ea typeface="ＭＳ Ｐゴシック" pitchFamily="34" charset="-128"/>
                  </a:rPr>
                  <a:t>Each time we descend a level in the search tree, we multiply in the discount once</a:t>
                </a:r>
                <a:endParaRPr lang="en-US" sz="2400" dirty="0">
                  <a:ea typeface="ＭＳ Ｐゴシック" pitchFamily="34" charset="-128"/>
                  <a:sym typeface="Symbol" pitchFamily="18" charset="2"/>
                </a:endParaRPr>
              </a:p>
              <a:p>
                <a:r>
                  <a:rPr lang="en-US" dirty="0">
                    <a:ea typeface="ＭＳ Ｐゴシック" pitchFamily="34" charset="-128"/>
                    <a:sym typeface="Symbol" pitchFamily="18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=0.5</m:t>
                    </m:r>
                  </m:oMath>
                </a14:m>
                <a:endParaRPr lang="en-US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([1,2,3]) = 1∗1 + 0.5∗2 + 0.25∗3 &lt;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([3,2,1])</m:t>
                    </m:r>
                  </m:oMath>
                </a14:m>
                <a:endParaRPr lang="en-US" sz="2400" dirty="0">
                  <a:ea typeface="ＭＳ Ｐゴシック" pitchFamily="34" charset="-128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4323406" cy="5059362"/>
              </a:xfrm>
              <a:blipFill>
                <a:blip r:embed="rId6"/>
                <a:stretch>
                  <a:fillRect l="-3244" t="-1205" r="-1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6228160" y="1885950"/>
            <a:ext cx="1601390" cy="3750469"/>
            <a:chOff x="4085" y="960"/>
            <a:chExt cx="1345" cy="3150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81"/>
              <a:chOff x="2400" y="1401"/>
              <a:chExt cx="1392" cy="1381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81"/>
              <a:chOff x="2400" y="1401"/>
              <a:chExt cx="1392" cy="1382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81"/>
              <a:chOff x="2400" y="1401"/>
              <a:chExt cx="1392" cy="1381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3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5829300" y="3486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5829300" y="2343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5829300" y="4629150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372100" y="2591768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353274" y="3749824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292280" y="4776046"/>
            <a:ext cx="385988" cy="420695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10" cstate="print"/>
          <a:srcRect l="73764" t="76543" r="1569"/>
          <a:stretch>
            <a:fillRect/>
          </a:stretch>
        </p:blipFill>
        <p:spPr bwMode="auto">
          <a:xfrm>
            <a:off x="4114800" y="4743450"/>
            <a:ext cx="1171905" cy="74295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1950" y="2114550"/>
            <a:ext cx="1321188" cy="1143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10" cstate="print"/>
          <a:srcRect l="73764" t="38272" r="1569" b="35802"/>
          <a:stretch>
            <a:fillRect/>
          </a:stretch>
        </p:blipFill>
        <p:spPr bwMode="auto">
          <a:xfrm>
            <a:off x="4171950" y="3429001"/>
            <a:ext cx="1174596" cy="823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68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86431"/>
                <a:ext cx="8610600" cy="4065444"/>
              </a:xfrm>
            </p:spPr>
            <p:txBody>
              <a:bodyPr>
                <a:normAutofit/>
              </a:bodyPr>
              <a:lstStyle/>
              <a:p>
                <a:r>
                  <a:rPr lang="en-US" sz="2100" dirty="0"/>
                  <a:t>Given:</a:t>
                </a:r>
                <a:endParaRPr lang="en-US" sz="1800" dirty="0"/>
              </a:p>
              <a:p>
                <a:pPr lvl="1"/>
                <a:r>
                  <a:rPr lang="en-US" sz="1800" dirty="0"/>
                  <a:t>Actions: East, West, and Exit (only available in exit states a, e)</a:t>
                </a:r>
              </a:p>
              <a:p>
                <a:pPr lvl="1"/>
                <a:r>
                  <a:rPr lang="en-US" sz="1800" dirty="0"/>
                  <a:t>Transitions: deterministic</a:t>
                </a:r>
              </a:p>
              <a:p>
                <a:r>
                  <a:rPr lang="en-US" sz="2100" dirty="0"/>
                  <a:t>For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100" dirty="0"/>
                  <a:t>, optimal policy in each state is always moving West </a:t>
                </a:r>
              </a:p>
              <a:p>
                <a:pPr lvl="1"/>
                <a:r>
                  <a:rPr lang="en-US" sz="1700" dirty="0"/>
                  <a:t>From state d, reward of going West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7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700" i="1" dirty="0">
                        <a:latin typeface="Cambria Math" panose="02040503050406030204" pitchFamily="18" charset="0"/>
                      </a:rPr>
                      <m:t>⋅10=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700" dirty="0"/>
                  <a:t>, larger than reward of going East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i="1" dirty="0">
                        <a:latin typeface="Cambria Math" panose="02040503050406030204" pitchFamily="18" charset="0"/>
                      </a:rPr>
                      <m:t>⋅1=1</m:t>
                    </m:r>
                  </m:oMath>
                </a14:m>
                <a:endParaRPr lang="en-US" sz="1700" dirty="0"/>
              </a:p>
              <a:p>
                <a:r>
                  <a:rPr lang="en-US" sz="2100" dirty="0"/>
                  <a:t>For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100" dirty="0"/>
                  <a:t>, optimal policy in each state is shown below </a:t>
                </a:r>
              </a:p>
              <a:p>
                <a:pPr lvl="1"/>
                <a:r>
                  <a:rPr lang="en-US" sz="1700" dirty="0"/>
                  <a:t>From state d, reward from going West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⋅10=0.01</m:t>
                    </m:r>
                  </m:oMath>
                </a14:m>
                <a:r>
                  <a:rPr lang="en-US" sz="1700" dirty="0"/>
                  <a:t>, less than reward from going East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i="1" dirty="0">
                        <a:latin typeface="Cambria Math" panose="02040503050406030204" pitchFamily="18" charset="0"/>
                      </a:rPr>
                      <m:t>⋅1=0.1</m:t>
                    </m:r>
                  </m:oMath>
                </a14:m>
                <a:r>
                  <a:rPr lang="en-US" sz="1700" dirty="0"/>
                  <a:t>.</a:t>
                </a:r>
              </a:p>
              <a:p>
                <a:r>
                  <a:rPr lang="en-US" sz="2100" dirty="0"/>
                  <a:t>For which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</m:oMath>
                </a14:m>
                <a:r>
                  <a:rPr lang="en-US" sz="2100" dirty="0">
                    <a:latin typeface="cmmi10"/>
                    <a:ea typeface="cmmi10"/>
                    <a:cs typeface="cmmi10"/>
                  </a:rPr>
                  <a:t> </a:t>
                </a:r>
                <a:r>
                  <a:rPr lang="en-US" sz="2100" dirty="0"/>
                  <a:t>are West and East equally good when in state d?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⋅10=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⋅1⟹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≈.32</m:t>
                    </m:r>
                  </m:oMath>
                </a14:m>
                <a:endParaRPr lang="en-US" sz="1800" dirty="0">
                  <a:latin typeface="Calibri"/>
                  <a:cs typeface="Calibri"/>
                </a:endParaRPr>
              </a:p>
              <a:p>
                <a:pPr lvl="1"/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86431"/>
                <a:ext cx="8610600" cy="4065444"/>
              </a:xfrm>
              <a:blipFill>
                <a:blip r:embed="rId3"/>
                <a:stretch>
                  <a:fillRect l="-708" t="-9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70138" y="5448300"/>
            <a:ext cx="2695575" cy="8763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2DE33-CD4E-48D6-B292-B5069FC75C15}"/>
              </a:ext>
            </a:extLst>
          </p:cNvPr>
          <p:cNvGrpSpPr/>
          <p:nvPr/>
        </p:nvGrpSpPr>
        <p:grpSpPr>
          <a:xfrm>
            <a:off x="1039774" y="5448300"/>
            <a:ext cx="5076983" cy="876300"/>
            <a:chOff x="163621" y="3667125"/>
            <a:chExt cx="5076983" cy="8763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87C912F-B206-40B9-8F52-9345797D7719}"/>
                </a:ext>
              </a:extLst>
            </p:cNvPr>
            <p:cNvGrpSpPr/>
            <p:nvPr/>
          </p:nvGrpSpPr>
          <p:grpSpPr>
            <a:xfrm>
              <a:off x="2545029" y="3667125"/>
              <a:ext cx="2695575" cy="876300"/>
              <a:chOff x="3352800" y="3505200"/>
              <a:chExt cx="3594100" cy="1168400"/>
            </a:xfrm>
          </p:grpSpPr>
          <p:pic>
            <p:nvPicPr>
              <p:cNvPr id="30" name="Picture 29" descr="discounting.png">
                <a:extLst>
                  <a:ext uri="{FF2B5EF4-FFF2-40B4-BE49-F238E27FC236}">
                    <a16:creationId xmlns:a16="http://schemas.microsoft.com/office/drawing/2014/main" id="{5DCC7EBA-22D1-494E-8D9C-FF6E6D6D5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800" y="3505200"/>
                <a:ext cx="3594100" cy="11684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06FF00-0680-48B8-8FCB-AA9E2089105D}"/>
                  </a:ext>
                </a:extLst>
              </p:cNvPr>
              <p:cNvSpPr/>
              <p:nvPr/>
            </p:nvSpPr>
            <p:spPr>
              <a:xfrm>
                <a:off x="5486400" y="3733800"/>
                <a:ext cx="5334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DCF1CC-1649-43C7-80B8-FE4F7111C813}"/>
                    </a:ext>
                  </a:extLst>
                </p:cNvPr>
                <p:cNvSpPr/>
                <p:nvPr/>
              </p:nvSpPr>
              <p:spPr>
                <a:xfrm>
                  <a:off x="3129088" y="3731823"/>
                  <a:ext cx="5854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SE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DCF1CC-1649-43C7-80B8-FE4F7111C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88" y="3731823"/>
                  <a:ext cx="58541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2F33D80-9C44-455F-8960-B1C9D55D8B3C}"/>
                    </a:ext>
                  </a:extLst>
                </p:cNvPr>
                <p:cNvSpPr/>
                <p:nvPr/>
              </p:nvSpPr>
              <p:spPr>
                <a:xfrm>
                  <a:off x="3599965" y="3731823"/>
                  <a:ext cx="5854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SE" sz="28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2F33D80-9C44-455F-8960-B1C9D55D8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965" y="3731823"/>
                  <a:ext cx="58541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7AEFA35-56F7-44E8-9F94-CC0C9C68D14A}"/>
                    </a:ext>
                  </a:extLst>
                </p:cNvPr>
                <p:cNvSpPr/>
                <p:nvPr/>
              </p:nvSpPr>
              <p:spPr>
                <a:xfrm>
                  <a:off x="163621" y="3705225"/>
                  <a:ext cx="5854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SE" sz="28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7AEFA35-56F7-44E8-9F94-CC0C9C68D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21" y="3705225"/>
                  <a:ext cx="58541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85CCF19-C689-42C4-9EB5-DB35110C660D}"/>
                    </a:ext>
                  </a:extLst>
                </p:cNvPr>
                <p:cNvSpPr/>
                <p:nvPr/>
              </p:nvSpPr>
              <p:spPr>
                <a:xfrm>
                  <a:off x="626753" y="3705225"/>
                  <a:ext cx="5854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SE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85CCF19-C689-42C4-9EB5-DB35110C6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53" y="3705225"/>
                  <a:ext cx="58541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D6E09FF-D7D6-4068-AC41-FE3D8C600590}"/>
                    </a:ext>
                  </a:extLst>
                </p:cNvPr>
                <p:cNvSpPr/>
                <p:nvPr/>
              </p:nvSpPr>
              <p:spPr>
                <a:xfrm>
                  <a:off x="1101501" y="3705225"/>
                  <a:ext cx="5854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SE" sz="28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D6E09FF-D7D6-4068-AC41-FE3D8C600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501" y="3705225"/>
                  <a:ext cx="58541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8" name="Picture 47" descr="discounting.png">
            <a:extLst>
              <a:ext uri="{FF2B5EF4-FFF2-40B4-BE49-F238E27FC236}">
                <a16:creationId xmlns:a16="http://schemas.microsoft.com/office/drawing/2014/main" id="{85A5109E-4327-44A9-919C-495B1B42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5448300"/>
            <a:ext cx="2695575" cy="8763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32F6C7B-43E0-4B99-A992-D337D46EBF90}"/>
              </a:ext>
            </a:extLst>
          </p:cNvPr>
          <p:cNvSpPr/>
          <p:nvPr/>
        </p:nvSpPr>
        <p:spPr>
          <a:xfrm>
            <a:off x="7979874" y="5619750"/>
            <a:ext cx="400050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573FEB-C37A-4ED8-8C9B-DFB1AAAFACB9}"/>
                  </a:ext>
                </a:extLst>
              </p:cNvPr>
              <p:cNvSpPr/>
              <p:nvPr/>
            </p:nvSpPr>
            <p:spPr>
              <a:xfrm>
                <a:off x="6921672" y="5521115"/>
                <a:ext cx="5854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SE" sz="2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573FEB-C37A-4ED8-8C9B-DFB1AAAFA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672" y="5521115"/>
                <a:ext cx="58541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E47423-62C7-49CE-9AE4-241DB1DB9435}"/>
                  </a:ext>
                </a:extLst>
              </p:cNvPr>
              <p:cNvSpPr/>
              <p:nvPr/>
            </p:nvSpPr>
            <p:spPr>
              <a:xfrm>
                <a:off x="7394457" y="5521115"/>
                <a:ext cx="5854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SE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E47423-62C7-49CE-9AE4-241DB1DB9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457" y="5521115"/>
                <a:ext cx="5854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A5C327E-5551-42AD-91DA-053B895BB885}"/>
                  </a:ext>
                </a:extLst>
              </p:cNvPr>
              <p:cNvSpPr/>
              <p:nvPr/>
            </p:nvSpPr>
            <p:spPr>
              <a:xfrm>
                <a:off x="7857466" y="5521115"/>
                <a:ext cx="5854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SE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A5C327E-5551-42AD-91DA-053B895BB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466" y="5521115"/>
                <a:ext cx="5854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668EC7-8D35-424E-A2C0-195E43F8C172}"/>
                  </a:ext>
                </a:extLst>
              </p:cNvPr>
              <p:cNvSpPr/>
              <p:nvPr/>
            </p:nvSpPr>
            <p:spPr>
              <a:xfrm>
                <a:off x="1431440" y="6292587"/>
                <a:ext cx="772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668EC7-8D35-424E-A2C0-195E43F8C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440" y="6292587"/>
                <a:ext cx="772969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EBDFCEE-32DC-4B50-8A6A-B8D8284A5F51}"/>
                  </a:ext>
                </a:extLst>
              </p:cNvPr>
              <p:cNvSpPr/>
              <p:nvPr/>
            </p:nvSpPr>
            <p:spPr>
              <a:xfrm>
                <a:off x="4421496" y="6324600"/>
                <a:ext cx="949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EBDFCEE-32DC-4B50-8A6A-B8D8284A5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496" y="6324600"/>
                <a:ext cx="949299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C3D37B-D4DB-4CBA-B3B6-FABE1350A930}"/>
                  </a:ext>
                </a:extLst>
              </p:cNvPr>
              <p:cNvSpPr/>
              <p:nvPr/>
            </p:nvSpPr>
            <p:spPr>
              <a:xfrm>
                <a:off x="7374534" y="6287765"/>
                <a:ext cx="950966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Symbol" charset="0"/>
                      </a:rPr>
                      <m:t>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den>
                    </m:f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C3D37B-D4DB-4CBA-B3B6-FABE1350A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534" y="6287765"/>
                <a:ext cx="950966" cy="5012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A3EF449-2246-4A33-9E4E-4599276BE1F7}"/>
                  </a:ext>
                </a:extLst>
              </p:cNvPr>
              <p:cNvSpPr/>
              <p:nvPr/>
            </p:nvSpPr>
            <p:spPr>
              <a:xfrm>
                <a:off x="7850017" y="5422461"/>
                <a:ext cx="5854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SE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A3EF449-2246-4A33-9E4E-4599276BE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017" y="5422461"/>
                <a:ext cx="58541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15C993-CDDE-4F0A-9D43-C987CDA490DF}"/>
                  </a:ext>
                </a:extLst>
              </p:cNvPr>
              <p:cNvSpPr/>
              <p:nvPr/>
            </p:nvSpPr>
            <p:spPr>
              <a:xfrm>
                <a:off x="4968852" y="5512998"/>
                <a:ext cx="5854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SE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15C993-CDDE-4F0A-9D43-C987CDA49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52" y="5512998"/>
                <a:ext cx="58541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5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4D94-FC79-459B-8C1C-C8A94E65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MDP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F5F10-57E2-442A-BE7F-4F465C01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this lecture, we assume known MDP, and use dynamic programming to solve Bellman Equations and find the optimal policy (no learning here).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C7223-D636-47B5-9984-B1BCFBDA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3FEE3-4B6A-4962-BF1C-C2DB2E22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6" y="2813708"/>
            <a:ext cx="5391668" cy="39608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7AAD-C9D2-47AD-8F28-D93588B4678A}"/>
              </a:ext>
            </a:extLst>
          </p:cNvPr>
          <p:cNvSpPr/>
          <p:nvPr/>
        </p:nvSpPr>
        <p:spPr bwMode="auto">
          <a:xfrm>
            <a:off x="5715000" y="3070390"/>
            <a:ext cx="838200" cy="334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known</a:t>
            </a:r>
            <a:endParaRPr kumimoji="0" 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7DF94-1377-42BF-A550-1E26B7A6023E}"/>
              </a:ext>
            </a:extLst>
          </p:cNvPr>
          <p:cNvSpPr/>
          <p:nvPr/>
        </p:nvSpPr>
        <p:spPr bwMode="auto">
          <a:xfrm>
            <a:off x="3429000" y="3505200"/>
            <a:ext cx="838200" cy="334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known</a:t>
            </a:r>
            <a:endParaRPr kumimoji="0" 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927B2-5AF2-48D2-BD5C-7940A8566EF4}"/>
              </a:ext>
            </a:extLst>
          </p:cNvPr>
          <p:cNvSpPr/>
          <p:nvPr/>
        </p:nvSpPr>
        <p:spPr bwMode="auto">
          <a:xfrm>
            <a:off x="3200400" y="6484791"/>
            <a:ext cx="1728917" cy="334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want to optimize</a:t>
            </a:r>
            <a:endParaRPr kumimoji="0" 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5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2D74-6CB4-4AFE-96E6-37ED98F8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MDP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91DB8-4792-492E-8A01-A3DB8C7DB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0386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900" dirty="0">
                    <a:solidFill>
                      <a:srgbClr val="C00000"/>
                    </a:solidFill>
                  </a:rPr>
                  <a:t>Return</a:t>
                </a:r>
                <a:r>
                  <a:rPr lang="en-US" sz="3900" dirty="0"/>
                  <a:t> (cumulative discounted reward) at time </a:t>
                </a:r>
                <a14:m>
                  <m:oMath xmlns:m="http://schemas.openxmlformats.org/officeDocument/2006/math"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9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900" i="1">
                        <a:latin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sz="3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9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900" dirty="0"/>
              </a:p>
              <a:p>
                <a:pPr lvl="1"/>
                <a:r>
                  <a:rPr lang="en-US" sz="3500" dirty="0"/>
                  <a:t>At each step </a:t>
                </a:r>
                <a14:m>
                  <m:oMath xmlns:m="http://schemas.openxmlformats.org/officeDocument/2006/math">
                    <m:r>
                      <a:rPr lang="en-US" sz="3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500" dirty="0"/>
                  <a:t>, agent takes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500" dirty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500" b="0" dirty="0">
                    <a:latin typeface="Cambria Math" panose="02040503050406030204" pitchFamily="18" charset="0"/>
                  </a:rPr>
                  <a:t>; </a:t>
                </a:r>
                <a:r>
                  <a:rPr lang="en-US" sz="3500" dirty="0"/>
                  <a:t>at step </a:t>
                </a:r>
                <a14:m>
                  <m:oMath xmlns:m="http://schemas.openxmlformats.org/officeDocument/2006/math">
                    <m:r>
                      <a:rPr lang="en-US" sz="3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5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500" dirty="0"/>
                  <a:t>, agent receives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500" dirty="0"/>
                  <a:t> and transitions into the next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500" dirty="0"/>
                  <a:t> with the trace </a:t>
                </a:r>
                <a14:m>
                  <m:oMath xmlns:m="http://schemas.openxmlformats.org/officeDocument/2006/math"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 lvl="1"/>
                <a:r>
                  <a:rPr lang="en-US" sz="3600" dirty="0"/>
                  <a:t>We assume episodic tasks, and this specific episode has length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600" dirty="0"/>
                  <a:t> steps.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600" dirty="0"/>
                  <a:t> for continuous tasks)</a:t>
                </a:r>
                <a:endParaRPr lang="en-US" sz="3500" dirty="0"/>
              </a:p>
              <a:p>
                <a:r>
                  <a:rPr lang="en-US" sz="3600" b="0" dirty="0">
                    <a:solidFill>
                      <a:srgbClr val="C00000"/>
                    </a:solidFill>
                  </a:rPr>
                  <a:t>State Value Function</a:t>
                </a:r>
                <a:r>
                  <a:rPr lang="en-US" sz="3600" b="0" dirty="0"/>
                  <a:t>: expected return under policy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3600" dirty="0"/>
              </a:p>
              <a:p>
                <a:r>
                  <a:rPr lang="en-US" sz="3600" b="0" dirty="0">
                    <a:solidFill>
                      <a:srgbClr val="C00000"/>
                    </a:solidFill>
                  </a:rPr>
                  <a:t>Action Value Function: </a:t>
                </a:r>
                <a:r>
                  <a:rPr lang="en-US" sz="3600" b="0" dirty="0"/>
                  <a:t>expected return from taking action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600" b="0" dirty="0"/>
                  <a:t>, then follow policy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b="0" dirty="0"/>
                  <a:t>: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3600" dirty="0"/>
              </a:p>
              <a:p>
                <a:r>
                  <a:rPr lang="en-US" sz="3600" dirty="0"/>
                  <a:t>The RL problem: find the optimal policy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that maximizes the expected return from </a:t>
                </a:r>
                <a:r>
                  <a:rPr lang="en-US" sz="3600"/>
                  <a:t>each state (the state VF)</a:t>
                </a:r>
                <a:endParaRPr lang="en-US" sz="36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91DB8-4792-492E-8A01-A3DB8C7DB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038600"/>
              </a:xfrm>
              <a:blipFill>
                <a:blip r:embed="rId2"/>
                <a:stretch>
                  <a:fillRect l="-741" t="-7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E31CF-AFDE-41BB-80BC-75A36B4A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D1135-8275-46FC-B967-65F3BF08C19C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76A1DCF-A41C-4626-9530-7B16396C0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9563" y="4876800"/>
                <a:ext cx="2232248" cy="5753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Courier New"/>
                  <a:buChar char="o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Lucida Grande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B76A1DCF-A41C-4626-9530-7B16396C0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563" y="4876800"/>
                <a:ext cx="2232248" cy="575348"/>
              </a:xfrm>
              <a:prstGeom prst="rect">
                <a:avLst/>
              </a:prstGeom>
              <a:blipFill>
                <a:blip r:embed="rId3"/>
                <a:stretch>
                  <a:fillRect l="-273" r="-19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28151C-529F-4A75-AE68-702B09C179A6}"/>
                  </a:ext>
                </a:extLst>
              </p:cNvPr>
              <p:cNvSpPr txBox="1"/>
              <p:nvPr/>
            </p:nvSpPr>
            <p:spPr>
              <a:xfrm>
                <a:off x="5658228" y="5464722"/>
                <a:ext cx="2133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28151C-529F-4A75-AE68-702B09C1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28" y="5464722"/>
                <a:ext cx="2133600" cy="707886"/>
              </a:xfrm>
              <a:prstGeom prst="rect">
                <a:avLst/>
              </a:prstGeom>
              <a:blipFill>
                <a:blip r:embed="rId4"/>
                <a:stretch>
                  <a:fillRect l="-2857" t="-3419" b="-1453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FFCDC-DAD3-4ACE-9555-EBB593AF5748}"/>
                  </a:ext>
                </a:extLst>
              </p:cNvPr>
              <p:cNvSpPr txBox="1"/>
              <p:nvPr/>
            </p:nvSpPr>
            <p:spPr>
              <a:xfrm>
                <a:off x="2439399" y="5596220"/>
                <a:ext cx="13636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FFCDC-DAD3-4ACE-9555-EBB593AF5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99" y="5596220"/>
                <a:ext cx="1363680" cy="400110"/>
              </a:xfrm>
              <a:prstGeom prst="rect">
                <a:avLst/>
              </a:prstGeom>
              <a:blipFill>
                <a:blip r:embed="rId5"/>
                <a:stretch>
                  <a:fillRect l="-4464" t="-6061" b="-272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447397-2E7C-4050-BD3A-DAD9FD4659BF}"/>
              </a:ext>
            </a:extLst>
          </p:cNvPr>
          <p:cNvGrpSpPr/>
          <p:nvPr/>
        </p:nvGrpSpPr>
        <p:grpSpPr>
          <a:xfrm>
            <a:off x="3886200" y="5221404"/>
            <a:ext cx="1546383" cy="1181140"/>
            <a:chOff x="4448830" y="2857315"/>
            <a:chExt cx="1644360" cy="11226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065AC-1B8F-4B6A-B4D1-D4550EC7B012}"/>
                </a:ext>
              </a:extLst>
            </p:cNvPr>
            <p:cNvSpPr/>
            <p:nvPr/>
          </p:nvSpPr>
          <p:spPr bwMode="auto">
            <a:xfrm>
              <a:off x="4448830" y="2857315"/>
              <a:ext cx="1615214" cy="49591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2000" dirty="0"/>
                <a:t>Environment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9769E-8B9A-4009-A708-76D2043060D9}"/>
                </a:ext>
              </a:extLst>
            </p:cNvPr>
            <p:cNvSpPr/>
            <p:nvPr/>
          </p:nvSpPr>
          <p:spPr bwMode="auto">
            <a:xfrm>
              <a:off x="4477975" y="3542841"/>
              <a:ext cx="1615215" cy="4370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rPr>
                <a:t>RL Agent</a:t>
              </a:r>
            </a:p>
          </p:txBody>
        </p:sp>
        <p:cxnSp>
          <p:nvCxnSpPr>
            <p:cNvPr id="12" name="Elbow Connector 26">
              <a:extLst>
                <a:ext uri="{FF2B5EF4-FFF2-40B4-BE49-F238E27FC236}">
                  <a16:creationId xmlns:a16="http://schemas.microsoft.com/office/drawing/2014/main" id="{97BCFD18-B229-4FC5-8D9C-DAD01F7D3E7C}"/>
                </a:ext>
              </a:extLst>
            </p:cNvPr>
            <p:cNvCxnSpPr>
              <a:stCxn id="10" idx="3"/>
              <a:endCxn id="11" idx="3"/>
            </p:cNvCxnSpPr>
            <p:nvPr/>
          </p:nvCxnSpPr>
          <p:spPr bwMode="auto">
            <a:xfrm>
              <a:off x="6064044" y="3105272"/>
              <a:ext cx="29146" cy="656111"/>
            </a:xfrm>
            <a:prstGeom prst="bentConnector3">
              <a:avLst>
                <a:gd name="adj1" fmla="val 884327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Elbow Connector 27">
              <a:extLst>
                <a:ext uri="{FF2B5EF4-FFF2-40B4-BE49-F238E27FC236}">
                  <a16:creationId xmlns:a16="http://schemas.microsoft.com/office/drawing/2014/main" id="{534384DA-92CF-4ABE-B74B-D90A138ED596}"/>
                </a:ext>
              </a:extLst>
            </p:cNvPr>
            <p:cNvCxnSpPr>
              <a:stCxn id="11" idx="1"/>
              <a:endCxn id="10" idx="1"/>
            </p:cNvCxnSpPr>
            <p:nvPr/>
          </p:nvCxnSpPr>
          <p:spPr bwMode="auto">
            <a:xfrm rot="10800000">
              <a:off x="4448831" y="3105273"/>
              <a:ext cx="29145" cy="656111"/>
            </a:xfrm>
            <a:prstGeom prst="bentConnector3">
              <a:avLst>
                <a:gd name="adj1" fmla="val 884354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2904042-8DF2-40A9-B62F-B7D0E8993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6971" y="6358852"/>
                <a:ext cx="2232248" cy="57534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Courier New"/>
                  <a:buChar char="o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Lucida Grande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42904042-8DF2-40A9-B62F-B7D0E8993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71" y="6358852"/>
                <a:ext cx="2232248" cy="575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2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AD63-E583-467F-A541-6B5FB580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8229600" cy="868362"/>
          </a:xfrm>
        </p:spPr>
        <p:txBody>
          <a:bodyPr/>
          <a:lstStyle/>
          <a:p>
            <a:r>
              <a:rPr lang="en-US" dirty="0"/>
              <a:t>Bellman Expectation Equations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99C71-7D67-4880-A5D5-CD55AF48D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3820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Bellman Expectation Equation for State Value Function: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Expected value starting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following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Bellman Expectation Equation for Action Value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nary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Expected value starting from state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thereafter following policy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dirty="0"/>
              </a:p>
              <a:p>
                <a:pPr lvl="1"/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99C71-7D67-4880-A5D5-CD55AF48D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382000" cy="5105400"/>
              </a:xfrm>
              <a:blipFill>
                <a:blip r:embed="rId3"/>
                <a:stretch>
                  <a:fillRect l="-1527" t="-2509" r="-1018" b="-27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66A3-0BBC-44EE-9742-4F6CC4B3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D45F3-619E-4BED-A516-1D0BD5C74692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9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AD63-E583-467F-A541-6B5FB580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8229600" cy="868362"/>
          </a:xfrm>
        </p:spPr>
        <p:txBody>
          <a:bodyPr/>
          <a:lstStyle/>
          <a:p>
            <a:r>
              <a:rPr lang="en-US" dirty="0"/>
              <a:t>Bellman Optimality Equations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99C71-7D67-4880-A5D5-CD55AF48D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9868"/>
                <a:ext cx="8229600" cy="37431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Bellman Optimality Equation for </a:t>
                </a:r>
                <a:r>
                  <a:rPr lang="en-US" dirty="0">
                    <a:solidFill>
                      <a:schemeClr val="tx1"/>
                    </a:solidFill>
                  </a:rPr>
                  <a:t>State Value Function: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Max value starting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following the greedy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Bellman Optimality Equation for Action Value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Max value starting from state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thereafter following </a:t>
                </a:r>
                <a:r>
                  <a:rPr lang="en-US" dirty="0"/>
                  <a:t>the greedy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99C71-7D67-4880-A5D5-CD55AF48D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9868"/>
                <a:ext cx="8229600" cy="3743132"/>
              </a:xfrm>
              <a:blipFill>
                <a:blip r:embed="rId3"/>
                <a:stretch>
                  <a:fillRect l="-889" t="-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66A3-0BBC-44EE-9742-4F6CC4B3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E19F7-06E5-491E-9ECF-3E93291D7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8200"/>
            <a:ext cx="6403954" cy="214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324E209-3F12-4F1B-8C99-1D297CD2563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03954" y="4733731"/>
                <a:ext cx="2889748" cy="1897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000" dirty="0"/>
                  <a:t>Notations in left fig: 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[…]=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SE" sz="2000" kern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324E209-3F12-4F1B-8C99-1D297CD25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3954" y="4733731"/>
                <a:ext cx="2889748" cy="1897710"/>
              </a:xfrm>
              <a:prstGeom prst="rect">
                <a:avLst/>
              </a:prstGeom>
              <a:blipFill>
                <a:blip r:embed="rId5"/>
                <a:stretch>
                  <a:fillRect l="-2110" t="-6431" b="-327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B025544-2128-4BC4-9C25-79F1A0D8ACE1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3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65BB-C59C-4ED2-ADD6-591278AC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Bellman Equations written with Expectation Symbols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F70B32-9ADE-4BED-BDEA-A318ED3163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Bellman Exp Equations: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Bellman </a:t>
                </a:r>
                <a:r>
                  <a:rPr lang="en-US" dirty="0" err="1"/>
                  <a:t>Opt</a:t>
                </a:r>
                <a:r>
                  <a:rPr lang="en-US" dirty="0"/>
                  <a:t> Equations: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Detailed derivations: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 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F70B32-9ADE-4BED-BDEA-A318ED316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10200"/>
              </a:xfrm>
              <a:blipFill>
                <a:blip r:embed="rId2"/>
                <a:stretch>
                  <a:fillRect l="-741" t="-16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F97FA-DFC1-4862-ACA7-C63D43BF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40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470AC-9B6E-43C9-AA29-CF5F68C9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45027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B2337A-CCDB-451D-BE70-4322F6E6D4FF}"/>
                  </a:ext>
                </a:extLst>
              </p:cNvPr>
              <p:cNvSpPr txBox="1"/>
              <p:nvPr/>
            </p:nvSpPr>
            <p:spPr>
              <a:xfrm>
                <a:off x="7047444" y="522179"/>
                <a:ext cx="21693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/>
                  <a:t>: agent takes action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B2337A-CCDB-451D-BE70-4322F6E6D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44" y="522179"/>
                <a:ext cx="2169387" cy="707886"/>
              </a:xfrm>
              <a:prstGeom prst="rect">
                <a:avLst/>
              </a:prstGeom>
              <a:blipFill>
                <a:blip r:embed="rId3"/>
                <a:stretch>
                  <a:fillRect l="-2809" t="-4310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710D96-249D-424C-B677-B8FE467B8BAB}"/>
                  </a:ext>
                </a:extLst>
              </p:cNvPr>
              <p:cNvSpPr txBox="1"/>
              <p:nvPr/>
            </p:nvSpPr>
            <p:spPr>
              <a:xfrm>
                <a:off x="7065338" y="1239024"/>
                <a:ext cx="21336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: env gives reward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and moves agent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SE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710D96-249D-424C-B677-B8FE467B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338" y="1239024"/>
                <a:ext cx="2133601" cy="1323439"/>
              </a:xfrm>
              <a:prstGeom prst="rect">
                <a:avLst/>
              </a:prstGeom>
              <a:blipFill>
                <a:blip r:embed="rId4"/>
                <a:stretch>
                  <a:fillRect l="-2857" t="-1843" r="-6286" b="-78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FC252A-1655-41F2-8353-8607EB6E4AD1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9668" y="1123096"/>
            <a:ext cx="674945" cy="408125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9594D-5FDB-4116-9A2A-C0DC633FD144}"/>
              </a:ext>
            </a:extLst>
          </p:cNvPr>
          <p:cNvCxnSpPr>
            <a:cxnSpLocks/>
          </p:cNvCxnSpPr>
          <p:nvPr/>
        </p:nvCxnSpPr>
        <p:spPr bwMode="auto">
          <a:xfrm flipH="1">
            <a:off x="6713303" y="1900743"/>
            <a:ext cx="379190" cy="254944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B0BEFE-F953-4C61-A082-AAEA09F997F8}"/>
                  </a:ext>
                </a:extLst>
              </p:cNvPr>
              <p:cNvSpPr txBox="1"/>
              <p:nvPr/>
            </p:nvSpPr>
            <p:spPr>
              <a:xfrm>
                <a:off x="7258785" y="4797600"/>
                <a:ext cx="7868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B0BEFE-F953-4C61-A082-AAEA09F9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85" y="4797600"/>
                <a:ext cx="7868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F9AEF1-F2F5-44A4-A26E-BF21E0AEDAB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95935" y="5091177"/>
            <a:ext cx="422321" cy="24390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C88951-07F5-487E-BE78-FA5987977393}"/>
                  </a:ext>
                </a:extLst>
              </p:cNvPr>
              <p:cNvSpPr txBox="1"/>
              <p:nvPr/>
            </p:nvSpPr>
            <p:spPr>
              <a:xfrm>
                <a:off x="6895394" y="4171625"/>
                <a:ext cx="1321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C88951-07F5-487E-BE78-FA598797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94" y="4171625"/>
                <a:ext cx="1321056" cy="400110"/>
              </a:xfrm>
              <a:prstGeom prst="rect">
                <a:avLst/>
              </a:prstGeom>
              <a:blipFill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5920BB-1D14-4F1B-B3F2-8B1D4104B000}"/>
              </a:ext>
            </a:extLst>
          </p:cNvPr>
          <p:cNvCxnSpPr>
            <a:cxnSpLocks/>
          </p:cNvCxnSpPr>
          <p:nvPr/>
        </p:nvCxnSpPr>
        <p:spPr bwMode="auto">
          <a:xfrm flipH="1">
            <a:off x="6487589" y="4418088"/>
            <a:ext cx="369104" cy="202682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FF6263-0E18-43F3-9996-00B8D526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638" y="-126702"/>
            <a:ext cx="3938608" cy="868362"/>
          </a:xfrm>
        </p:spPr>
        <p:txBody>
          <a:bodyPr/>
          <a:lstStyle/>
          <a:p>
            <a:r>
              <a:rPr lang="en-US" sz="3600" dirty="0"/>
              <a:t>Backup Diagrams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5AEBAFB-119D-43D2-8969-1FB62C4A2ECF}"/>
                  </a:ext>
                </a:extLst>
              </p:cNvPr>
              <p:cNvSpPr/>
              <p:nvPr/>
            </p:nvSpPr>
            <p:spPr>
              <a:xfrm>
                <a:off x="629416" y="6334963"/>
                <a:ext cx="3130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" dirty="0"/>
                  <a:t>Bellman </a:t>
                </a:r>
                <a:r>
                  <a:rPr lang="en-US" altLang="zh-CN" dirty="0"/>
                  <a:t>Exp </a:t>
                </a:r>
                <a:r>
                  <a:rPr lang="en-US" altLang="zh-CN" dirty="0" err="1"/>
                  <a:t>Eqn</a:t>
                </a:r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5AEBAFB-119D-43D2-8969-1FB62C4A2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6" y="6334963"/>
                <a:ext cx="3130521" cy="369332"/>
              </a:xfrm>
              <a:prstGeom prst="rect">
                <a:avLst/>
              </a:prstGeom>
              <a:blipFill>
                <a:blip r:embed="rId7"/>
                <a:stretch>
                  <a:fillRect l="-1556" t="-8197" b="-245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2125AC2-DEC3-4B6F-9979-52940BE656C3}"/>
                  </a:ext>
                </a:extLst>
              </p:cNvPr>
              <p:cNvSpPr/>
              <p:nvPr/>
            </p:nvSpPr>
            <p:spPr>
              <a:xfrm>
                <a:off x="4638965" y="6336268"/>
                <a:ext cx="31256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" dirty="0"/>
                  <a:t>Bellman </a:t>
                </a:r>
                <a:r>
                  <a:rPr lang="en-US" dirty="0" err="1"/>
                  <a:t>Opt</a:t>
                </a:r>
                <a:r>
                  <a:rPr lang="en-US" dirty="0"/>
                  <a:t> </a:t>
                </a:r>
                <a:r>
                  <a:rPr lang="en-US" dirty="0" err="1"/>
                  <a:t>Eqn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2125AC2-DEC3-4B6F-9979-52940BE65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65" y="6336268"/>
                <a:ext cx="3125623" cy="369332"/>
              </a:xfrm>
              <a:prstGeom prst="rect">
                <a:avLst/>
              </a:prstGeom>
              <a:blipFill>
                <a:blip r:embed="rId8"/>
                <a:stretch>
                  <a:fillRect l="-1754" t="-8197" b="-245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CC13BFFF-CFE3-4215-82B1-04FBB7D7E932}"/>
              </a:ext>
            </a:extLst>
          </p:cNvPr>
          <p:cNvGrpSpPr/>
          <p:nvPr/>
        </p:nvGrpSpPr>
        <p:grpSpPr>
          <a:xfrm>
            <a:off x="221519" y="3855425"/>
            <a:ext cx="4032955" cy="2303863"/>
            <a:chOff x="628720" y="1091752"/>
            <a:chExt cx="4032955" cy="23038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D41A04F-DCB9-4E21-AC26-DB1AC9F99147}"/>
                </a:ext>
              </a:extLst>
            </p:cNvPr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74" name="Shape 457">
                <a:extLst>
                  <a:ext uri="{FF2B5EF4-FFF2-40B4-BE49-F238E27FC236}">
                    <a16:creationId xmlns:a16="http://schemas.microsoft.com/office/drawing/2014/main" id="{762CA011-A85C-40D7-AEC5-1C42BB676F88}"/>
                  </a:ext>
                </a:extLst>
              </p:cNvPr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5" name="Shape 452">
                <a:extLst>
                  <a:ext uri="{FF2B5EF4-FFF2-40B4-BE49-F238E27FC236}">
                    <a16:creationId xmlns:a16="http://schemas.microsoft.com/office/drawing/2014/main" id="{0B29D6C9-4782-477A-A448-27441F6EE6AE}"/>
                  </a:ext>
                </a:extLst>
              </p:cNvPr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6" name="Shape 452">
                <a:extLst>
                  <a:ext uri="{FF2B5EF4-FFF2-40B4-BE49-F238E27FC236}">
                    <a16:creationId xmlns:a16="http://schemas.microsoft.com/office/drawing/2014/main" id="{C1124423-A61D-409A-A31F-8F8672AFA7D9}"/>
                  </a:ext>
                </a:extLst>
              </p:cNvPr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452">
                <a:extLst>
                  <a:ext uri="{FF2B5EF4-FFF2-40B4-BE49-F238E27FC236}">
                    <a16:creationId xmlns:a16="http://schemas.microsoft.com/office/drawing/2014/main" id="{17827C73-5A35-4021-9059-E99DEC17C718}"/>
                  </a:ext>
                </a:extLst>
              </p:cNvPr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78" name="Shape 457">
                <a:extLst>
                  <a:ext uri="{FF2B5EF4-FFF2-40B4-BE49-F238E27FC236}">
                    <a16:creationId xmlns:a16="http://schemas.microsoft.com/office/drawing/2014/main" id="{C1B7766B-0B76-471E-B809-8C5CA9CAE87E}"/>
                  </a:ext>
                </a:extLst>
              </p:cNvPr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9" name="Shape 457">
                <a:extLst>
                  <a:ext uri="{FF2B5EF4-FFF2-40B4-BE49-F238E27FC236}">
                    <a16:creationId xmlns:a16="http://schemas.microsoft.com/office/drawing/2014/main" id="{8C28BFB4-CB70-4BFE-B588-6CAD3E4F817C}"/>
                  </a:ext>
                </a:extLst>
              </p:cNvPr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0" name="Circle">
                <a:extLst>
                  <a:ext uri="{FF2B5EF4-FFF2-40B4-BE49-F238E27FC236}">
                    <a16:creationId xmlns:a16="http://schemas.microsoft.com/office/drawing/2014/main" id="{3A9385DD-E6A4-4A96-9A62-6A3BD51572EC}"/>
                  </a:ext>
                </a:extLst>
              </p:cNvPr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81" name="Shape 457">
                <a:extLst>
                  <a:ext uri="{FF2B5EF4-FFF2-40B4-BE49-F238E27FC236}">
                    <a16:creationId xmlns:a16="http://schemas.microsoft.com/office/drawing/2014/main" id="{B39A1D1D-7FA5-4CB9-BEF0-E4A620C440E3}"/>
                  </a:ext>
                </a:extLst>
              </p:cNvPr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2" name="Shape 452">
                <a:extLst>
                  <a:ext uri="{FF2B5EF4-FFF2-40B4-BE49-F238E27FC236}">
                    <a16:creationId xmlns:a16="http://schemas.microsoft.com/office/drawing/2014/main" id="{4136A908-3ACC-4B9A-A8A4-1E37EBC02104}"/>
                  </a:ext>
                </a:extLst>
              </p:cNvPr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3" name="Circle">
                <a:extLst>
                  <a:ext uri="{FF2B5EF4-FFF2-40B4-BE49-F238E27FC236}">
                    <a16:creationId xmlns:a16="http://schemas.microsoft.com/office/drawing/2014/main" id="{70AA30A3-0AC8-4CD0-84C5-32D29D7F107B}"/>
                  </a:ext>
                </a:extLst>
              </p:cNvPr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4" name="Shape 452">
                <a:extLst>
                  <a:ext uri="{FF2B5EF4-FFF2-40B4-BE49-F238E27FC236}">
                    <a16:creationId xmlns:a16="http://schemas.microsoft.com/office/drawing/2014/main" id="{FA8189B9-95AB-4BD2-B0B0-F5C9A9CAC021}"/>
                  </a:ext>
                </a:extLst>
              </p:cNvPr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14F2644-D05E-4AD3-90EE-CA5D5008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56C66DD-3268-4F21-BE1A-5EA8947E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0B71276-EAE7-4B92-BED3-7C1A0CD66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8720" y="2742271"/>
              <a:ext cx="626679" cy="33655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024DE0F-6B79-4C2B-8655-3A96C13F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85E1F9B-87D8-4A0E-977A-F0EDE554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73372" y="1091752"/>
              <a:ext cx="1092200" cy="3683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2EE4C77-1F5C-4C40-9B3B-D96A7CBB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55695" y="2677879"/>
              <a:ext cx="1205980" cy="3547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3619C28-0E10-483C-A2CD-F29A3591ADA4}"/>
              </a:ext>
            </a:extLst>
          </p:cNvPr>
          <p:cNvGrpSpPr/>
          <p:nvPr/>
        </p:nvGrpSpPr>
        <p:grpSpPr>
          <a:xfrm>
            <a:off x="4398891" y="3891185"/>
            <a:ext cx="2919365" cy="2274701"/>
            <a:chOff x="747404" y="1120914"/>
            <a:chExt cx="2919365" cy="227470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53DE6EF-45D5-466A-9C31-F51363C0BBFE}"/>
                </a:ext>
              </a:extLst>
            </p:cNvPr>
            <p:cNvGrpSpPr/>
            <p:nvPr/>
          </p:nvGrpSpPr>
          <p:grpSpPr>
            <a:xfrm>
              <a:off x="1117591" y="1120914"/>
              <a:ext cx="2549178" cy="2274701"/>
              <a:chOff x="1249126" y="1770917"/>
              <a:chExt cx="1998711" cy="1783504"/>
            </a:xfrm>
          </p:grpSpPr>
          <p:cxnSp>
            <p:nvCxnSpPr>
              <p:cNvPr id="91" name="Shape 457">
                <a:extLst>
                  <a:ext uri="{FF2B5EF4-FFF2-40B4-BE49-F238E27FC236}">
                    <a16:creationId xmlns:a16="http://schemas.microsoft.com/office/drawing/2014/main" id="{ADBDBAE8-59AD-43BA-82BF-A8B6C2CCC98E}"/>
                  </a:ext>
                </a:extLst>
              </p:cNvPr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2" name="Shape 452">
                <a:extLst>
                  <a:ext uri="{FF2B5EF4-FFF2-40B4-BE49-F238E27FC236}">
                    <a16:creationId xmlns:a16="http://schemas.microsoft.com/office/drawing/2014/main" id="{2E0A8FC4-19B4-46B9-B0BD-DDBD87FECFAE}"/>
                  </a:ext>
                </a:extLst>
              </p:cNvPr>
              <p:cNvSpPr/>
              <p:nvPr/>
            </p:nvSpPr>
            <p:spPr>
              <a:xfrm>
                <a:off x="2123093" y="1770917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3" name="Shape 452">
                <a:extLst>
                  <a:ext uri="{FF2B5EF4-FFF2-40B4-BE49-F238E27FC236}">
                    <a16:creationId xmlns:a16="http://schemas.microsoft.com/office/drawing/2014/main" id="{3E225BC9-CB2B-4E97-B3F5-1F94EABAC89C}"/>
                  </a:ext>
                </a:extLst>
              </p:cNvPr>
              <p:cNvSpPr/>
              <p:nvPr/>
            </p:nvSpPr>
            <p:spPr>
              <a:xfrm>
                <a:off x="1249126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452">
                <a:extLst>
                  <a:ext uri="{FF2B5EF4-FFF2-40B4-BE49-F238E27FC236}">
                    <a16:creationId xmlns:a16="http://schemas.microsoft.com/office/drawing/2014/main" id="{86BF5117-2962-479F-B3D3-64B3F5D38E74}"/>
                  </a:ext>
                </a:extLst>
              </p:cNvPr>
              <p:cNvSpPr/>
              <p:nvPr/>
            </p:nvSpPr>
            <p:spPr>
              <a:xfrm>
                <a:off x="2978400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95" name="Shape 457">
                <a:extLst>
                  <a:ext uri="{FF2B5EF4-FFF2-40B4-BE49-F238E27FC236}">
                    <a16:creationId xmlns:a16="http://schemas.microsoft.com/office/drawing/2014/main" id="{F1CE0072-04F7-42DB-8719-27D01A54D10C}"/>
                  </a:ext>
                </a:extLst>
              </p:cNvPr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96" name="Shape 457">
                <a:extLst>
                  <a:ext uri="{FF2B5EF4-FFF2-40B4-BE49-F238E27FC236}">
                    <a16:creationId xmlns:a16="http://schemas.microsoft.com/office/drawing/2014/main" id="{8E2BF20D-2565-49F3-B008-7F4AB1E821CF}"/>
                  </a:ext>
                </a:extLst>
              </p:cNvPr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7" name="Circle">
                <a:extLst>
                  <a:ext uri="{FF2B5EF4-FFF2-40B4-BE49-F238E27FC236}">
                    <a16:creationId xmlns:a16="http://schemas.microsoft.com/office/drawing/2014/main" id="{F5D3D366-54EA-4450-934D-6B711F461D29}"/>
                  </a:ext>
                </a:extLst>
              </p:cNvPr>
              <p:cNvSpPr/>
              <p:nvPr/>
            </p:nvSpPr>
            <p:spPr>
              <a:xfrm>
                <a:off x="2509759" y="2471224"/>
                <a:ext cx="357768" cy="357768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cxnSp>
            <p:nvCxnSpPr>
              <p:cNvPr id="98" name="Shape 457">
                <a:extLst>
                  <a:ext uri="{FF2B5EF4-FFF2-40B4-BE49-F238E27FC236}">
                    <a16:creationId xmlns:a16="http://schemas.microsoft.com/office/drawing/2014/main" id="{2F7CC47A-47B4-494E-BB40-F6A7FF22DB8B}"/>
                  </a:ext>
                </a:extLst>
              </p:cNvPr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99" name="Shape 452">
                <a:extLst>
                  <a:ext uri="{FF2B5EF4-FFF2-40B4-BE49-F238E27FC236}">
                    <a16:creationId xmlns:a16="http://schemas.microsoft.com/office/drawing/2014/main" id="{E4A189FE-AE8F-4774-9340-F47262C2A428}"/>
                  </a:ext>
                </a:extLst>
              </p:cNvPr>
              <p:cNvSpPr/>
              <p:nvPr/>
            </p:nvSpPr>
            <p:spPr>
              <a:xfrm>
                <a:off x="1897198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0" name="Circle">
                <a:extLst>
                  <a:ext uri="{FF2B5EF4-FFF2-40B4-BE49-F238E27FC236}">
                    <a16:creationId xmlns:a16="http://schemas.microsoft.com/office/drawing/2014/main" id="{6309B4A0-D1AA-4A8E-81E0-045228F2624C}"/>
                  </a:ext>
                </a:extLst>
              </p:cNvPr>
              <p:cNvSpPr/>
              <p:nvPr/>
            </p:nvSpPr>
            <p:spPr>
              <a:xfrm>
                <a:off x="1627100" y="2471936"/>
                <a:ext cx="356344" cy="356344"/>
              </a:xfrm>
              <a:prstGeom prst="ellipse">
                <a:avLst/>
              </a:prstGeom>
              <a:solidFill>
                <a:srgbClr val="42997E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1" name="Shape 452">
                <a:extLst>
                  <a:ext uri="{FF2B5EF4-FFF2-40B4-BE49-F238E27FC236}">
                    <a16:creationId xmlns:a16="http://schemas.microsoft.com/office/drawing/2014/main" id="{1AF56AA0-574D-40D5-B26C-FB48EAB4CEFE}"/>
                  </a:ext>
                </a:extLst>
              </p:cNvPr>
              <p:cNvSpPr/>
              <p:nvPr/>
            </p:nvSpPr>
            <p:spPr>
              <a:xfrm>
                <a:off x="2347841" y="3284984"/>
                <a:ext cx="269437" cy="269437"/>
              </a:xfrm>
              <a:prstGeom prst="ellipse">
                <a:avLst/>
              </a:prstGeom>
              <a:solidFill>
                <a:srgbClr val="306C8D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20AC11A-3337-49BB-911F-864D5530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048" y="1626881"/>
              <a:ext cx="165100" cy="1651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ACA3E8-639B-478E-B4A0-20932A3D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6540" y="2031070"/>
              <a:ext cx="241300" cy="3048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627AEAE-3E75-4DAA-BDA1-7353B1EC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404" y="2743611"/>
              <a:ext cx="626679" cy="336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9607CA-7B34-4B44-A9DE-0CD17912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8223" y="1221004"/>
              <a:ext cx="495300" cy="241300"/>
            </a:xfrm>
            <a:prstGeom prst="rect">
              <a:avLst/>
            </a:prstGeom>
          </p:spPr>
        </p:pic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065761D-8DB2-4C1D-95C2-69B10F67C3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520" y="5475022"/>
            <a:ext cx="1224907" cy="36747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088EC83-2233-491B-A7D9-797EABCEF8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6123" y="3853694"/>
            <a:ext cx="1066800" cy="3683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B0E5EC6-9F5C-493D-AFB4-84C96E93E3F1}"/>
              </a:ext>
            </a:extLst>
          </p:cNvPr>
          <p:cNvSpPr txBox="1"/>
          <p:nvPr/>
        </p:nvSpPr>
        <p:spPr>
          <a:xfrm>
            <a:off x="6378699" y="548289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42997E"/>
                </a:solidFill>
              </a:rPr>
              <a:t>max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FD84E21-8207-44AE-BDB1-E203C4927D90}"/>
              </a:ext>
            </a:extLst>
          </p:cNvPr>
          <p:cNvSpPr txBox="1"/>
          <p:nvPr/>
        </p:nvSpPr>
        <p:spPr>
          <a:xfrm>
            <a:off x="4988477" y="548289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42997E"/>
                </a:solidFill>
              </a:rPr>
              <a:t>max</a:t>
            </a:r>
          </a:p>
        </p:txBody>
      </p:sp>
      <p:cxnSp>
        <p:nvCxnSpPr>
          <p:cNvPr id="108" name="Shape 457">
            <a:extLst>
              <a:ext uri="{FF2B5EF4-FFF2-40B4-BE49-F238E27FC236}">
                <a16:creationId xmlns:a16="http://schemas.microsoft.com/office/drawing/2014/main" id="{4C7C9C8D-A7DE-4A09-B846-CF5DB277209E}"/>
              </a:ext>
            </a:extLst>
          </p:cNvPr>
          <p:cNvCxnSpPr/>
          <p:nvPr/>
        </p:nvCxnSpPr>
        <p:spPr>
          <a:xfrm>
            <a:off x="5082933" y="558188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457">
            <a:extLst>
              <a:ext uri="{FF2B5EF4-FFF2-40B4-BE49-F238E27FC236}">
                <a16:creationId xmlns:a16="http://schemas.microsoft.com/office/drawing/2014/main" id="{FF2404CF-43F6-4C66-991E-F25A336EC1D1}"/>
              </a:ext>
            </a:extLst>
          </p:cNvPr>
          <p:cNvCxnSpPr/>
          <p:nvPr/>
        </p:nvCxnSpPr>
        <p:spPr>
          <a:xfrm>
            <a:off x="6413045" y="5581886"/>
            <a:ext cx="600517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FE93E1-F077-46EE-9E58-E446F032E6E7}"/>
              </a:ext>
            </a:extLst>
          </p:cNvPr>
          <p:cNvGrpSpPr/>
          <p:nvPr/>
        </p:nvGrpSpPr>
        <p:grpSpPr>
          <a:xfrm>
            <a:off x="259932" y="733686"/>
            <a:ext cx="3975712" cy="2345060"/>
            <a:chOff x="3046024" y="3420644"/>
            <a:chExt cx="3975712" cy="23450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110455D-9FF5-4345-B62B-3484AF80A015}"/>
                </a:ext>
              </a:extLst>
            </p:cNvPr>
            <p:cNvGrpSpPr/>
            <p:nvPr/>
          </p:nvGrpSpPr>
          <p:grpSpPr>
            <a:xfrm>
              <a:off x="3590310" y="3782138"/>
              <a:ext cx="2205538" cy="1637741"/>
              <a:chOff x="1383844" y="2000897"/>
              <a:chExt cx="1729276" cy="1284089"/>
            </a:xfrm>
          </p:grpSpPr>
          <p:cxnSp>
            <p:nvCxnSpPr>
              <p:cNvPr id="118" name="Shape 457">
                <a:extLst>
                  <a:ext uri="{FF2B5EF4-FFF2-40B4-BE49-F238E27FC236}">
                    <a16:creationId xmlns:a16="http://schemas.microsoft.com/office/drawing/2014/main" id="{873C731C-9D2B-4F8C-9598-76712A4AC5F9}"/>
                  </a:ext>
                </a:extLst>
              </p:cNvPr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19" name="Shape 457">
                <a:extLst>
                  <a:ext uri="{FF2B5EF4-FFF2-40B4-BE49-F238E27FC236}">
                    <a16:creationId xmlns:a16="http://schemas.microsoft.com/office/drawing/2014/main" id="{D917E02E-86D0-4A60-BD43-96CB7F28BF71}"/>
                  </a:ext>
                </a:extLst>
              </p:cNvPr>
              <p:cNvCxnSpPr>
                <a:stCxn id="117" idx="5"/>
              </p:cNvCxnSpPr>
              <p:nvPr/>
            </p:nvCxnSpPr>
            <p:spPr>
              <a:xfrm>
                <a:off x="2353073" y="2000897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20" name="Shape 457">
                <a:extLst>
                  <a:ext uri="{FF2B5EF4-FFF2-40B4-BE49-F238E27FC236}">
                    <a16:creationId xmlns:a16="http://schemas.microsoft.com/office/drawing/2014/main" id="{36F97867-7C0B-4894-A3C6-457180853CB6}"/>
                  </a:ext>
                </a:extLst>
              </p:cNvPr>
              <p:cNvCxnSpPr>
                <a:stCxn id="117" idx="3"/>
              </p:cNvCxnSpPr>
              <p:nvPr/>
            </p:nvCxnSpPr>
            <p:spPr>
              <a:xfrm flipH="1">
                <a:off x="1383844" y="2000898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21" name="Shape 457">
                <a:extLst>
                  <a:ext uri="{FF2B5EF4-FFF2-40B4-BE49-F238E27FC236}">
                    <a16:creationId xmlns:a16="http://schemas.microsoft.com/office/drawing/2014/main" id="{E8544D7F-6A57-4E60-ABDB-0692AC50B7C3}"/>
                  </a:ext>
                </a:extLst>
              </p:cNvPr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8965850-1985-4C7E-B5FE-39A6433C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65F4AB-A639-439B-8395-FCE29EEE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6024" y="5419880"/>
              <a:ext cx="241300" cy="3048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8A68BFB8-C6AB-4864-AD29-70ABFB79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4B63B3A-81D9-409C-BA83-C705DBD9D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FB4ABEE-656E-42C5-B478-C173D351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95264" y="3420644"/>
              <a:ext cx="774700" cy="3683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AE4054A-2D21-44AD-AF87-219948AC1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45436" y="5384704"/>
              <a:ext cx="876300" cy="381000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E011EF9-FA28-4F4D-B036-ECD88DFEE5F6}"/>
              </a:ext>
            </a:extLst>
          </p:cNvPr>
          <p:cNvGrpSpPr/>
          <p:nvPr/>
        </p:nvGrpSpPr>
        <p:grpSpPr>
          <a:xfrm>
            <a:off x="4343400" y="864158"/>
            <a:ext cx="2683156" cy="2190541"/>
            <a:chOff x="3112689" y="3534139"/>
            <a:chExt cx="2683156" cy="2190541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BD0B933-F079-4322-9EA5-7D7EC33F97D5}"/>
                </a:ext>
              </a:extLst>
            </p:cNvPr>
            <p:cNvGrpSpPr/>
            <p:nvPr/>
          </p:nvGrpSpPr>
          <p:grpSpPr>
            <a:xfrm>
              <a:off x="3590310" y="3782139"/>
              <a:ext cx="2205535" cy="1637740"/>
              <a:chOff x="1383845" y="2000896"/>
              <a:chExt cx="1729274" cy="1284088"/>
            </a:xfrm>
          </p:grpSpPr>
          <p:cxnSp>
            <p:nvCxnSpPr>
              <p:cNvPr id="128" name="Shape 457">
                <a:extLst>
                  <a:ext uri="{FF2B5EF4-FFF2-40B4-BE49-F238E27FC236}">
                    <a16:creationId xmlns:a16="http://schemas.microsoft.com/office/drawing/2014/main" id="{C06D74DB-00F0-41C2-9890-5929A7C4A755}"/>
                  </a:ext>
                </a:extLst>
              </p:cNvPr>
              <p:cNvCxnSpPr/>
              <p:nvPr/>
            </p:nvCxnSpPr>
            <p:spPr>
              <a:xfrm flipH="1">
                <a:off x="2482560" y="2623064"/>
                <a:ext cx="207976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29" name="Shape 457">
                <a:extLst>
                  <a:ext uri="{FF2B5EF4-FFF2-40B4-BE49-F238E27FC236}">
                    <a16:creationId xmlns:a16="http://schemas.microsoft.com/office/drawing/2014/main" id="{62C4A77C-7177-491E-ACCE-3DE3E524DB36}"/>
                  </a:ext>
                </a:extLst>
              </p:cNvPr>
              <p:cNvCxnSpPr/>
              <p:nvPr/>
            </p:nvCxnSpPr>
            <p:spPr>
              <a:xfrm>
                <a:off x="2353072" y="2000896"/>
                <a:ext cx="760047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30" name="Shape 457">
                <a:extLst>
                  <a:ext uri="{FF2B5EF4-FFF2-40B4-BE49-F238E27FC236}">
                    <a16:creationId xmlns:a16="http://schemas.microsoft.com/office/drawing/2014/main" id="{B11C4347-2152-48E7-9FDD-1B2AE0281B9A}"/>
                  </a:ext>
                </a:extLst>
              </p:cNvPr>
              <p:cNvCxnSpPr/>
              <p:nvPr/>
            </p:nvCxnSpPr>
            <p:spPr>
              <a:xfrm flipH="1">
                <a:off x="1383845" y="2000896"/>
                <a:ext cx="778706" cy="128408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31" name="Shape 457">
                <a:extLst>
                  <a:ext uri="{FF2B5EF4-FFF2-40B4-BE49-F238E27FC236}">
                    <a16:creationId xmlns:a16="http://schemas.microsoft.com/office/drawing/2014/main" id="{C1765436-85CA-4E55-9110-ADB17831FE0F}"/>
                  </a:ext>
                </a:extLst>
              </p:cNvPr>
              <p:cNvCxnSpPr/>
              <p:nvPr/>
            </p:nvCxnSpPr>
            <p:spPr>
              <a:xfrm>
                <a:off x="1787729" y="2623064"/>
                <a:ext cx="244188" cy="66192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52ADC8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2445634-4CB4-4516-803F-3BDE896C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8605" y="4993687"/>
              <a:ext cx="165100" cy="1651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0DEE790-DF8C-400B-9254-6FB125CA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12689" y="5419880"/>
              <a:ext cx="241300" cy="304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C5CB611-A1B9-4F70-9A74-1769C904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621490" y="4496911"/>
              <a:ext cx="177800" cy="1651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AC9FC31B-685A-4886-ADD3-48C6024B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12561" y="3534139"/>
              <a:ext cx="139700" cy="165100"/>
            </a:xfrm>
            <a:prstGeom prst="rect">
              <a:avLst/>
            </a:prstGeom>
          </p:spPr>
        </p:pic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D1D2C6C-1CED-46AC-BC7F-FA280B3981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18127" y="2694822"/>
            <a:ext cx="850900" cy="3810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017204B-D7E5-4059-9381-46F2FF66A9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4091" y="760222"/>
            <a:ext cx="749300" cy="36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504F578-4E34-4024-9B94-2FEE0383FAED}"/>
                  </a:ext>
                </a:extLst>
              </p:cNvPr>
              <p:cNvSpPr/>
              <p:nvPr/>
            </p:nvSpPr>
            <p:spPr>
              <a:xfrm>
                <a:off x="575150" y="3286963"/>
                <a:ext cx="29158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" dirty="0"/>
                  <a:t>Bellman </a:t>
                </a:r>
                <a:r>
                  <a:rPr lang="en-US" altLang="zh-CN" dirty="0"/>
                  <a:t>Exp </a:t>
                </a:r>
                <a:r>
                  <a:rPr lang="en-US" altLang="zh-CN" dirty="0" err="1"/>
                  <a:t>Eqn</a:t>
                </a:r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504F578-4E34-4024-9B94-2FEE0383F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0" y="3286963"/>
                <a:ext cx="2915875" cy="369332"/>
              </a:xfrm>
              <a:prstGeom prst="rect">
                <a:avLst/>
              </a:prstGeom>
              <a:blipFill>
                <a:blip r:embed="rId23"/>
                <a:stretch>
                  <a:fillRect l="-1670" t="-8197" b="-245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2836521-7CEC-4056-91BF-D6AA064BBA50}"/>
                  </a:ext>
                </a:extLst>
              </p:cNvPr>
              <p:cNvSpPr/>
              <p:nvPr/>
            </p:nvSpPr>
            <p:spPr>
              <a:xfrm>
                <a:off x="4584699" y="3288268"/>
                <a:ext cx="31256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" dirty="0"/>
                  <a:t>Bellman </a:t>
                </a:r>
                <a:r>
                  <a:rPr lang="en-US" dirty="0" err="1"/>
                  <a:t>Opt</a:t>
                </a:r>
                <a:r>
                  <a:rPr lang="en-US" dirty="0"/>
                  <a:t> </a:t>
                </a:r>
                <a:r>
                  <a:rPr lang="en-US" dirty="0" err="1"/>
                  <a:t>Eqn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2836521-7CEC-4056-91BF-D6AA064BB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699" y="3288268"/>
                <a:ext cx="3125623" cy="369332"/>
              </a:xfrm>
              <a:prstGeom prst="rect">
                <a:avLst/>
              </a:prstGeom>
              <a:blipFill>
                <a:blip r:embed="rId24"/>
                <a:stretch>
                  <a:fillRect l="-1559" t="-8197" b="-2459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Shape 452">
            <a:extLst>
              <a:ext uri="{FF2B5EF4-FFF2-40B4-BE49-F238E27FC236}">
                <a16:creationId xmlns:a16="http://schemas.microsoft.com/office/drawing/2014/main" id="{5D568603-967E-43AF-BD76-F87D1663B3F7}"/>
              </a:ext>
            </a:extLst>
          </p:cNvPr>
          <p:cNvSpPr/>
          <p:nvPr/>
        </p:nvSpPr>
        <p:spPr>
          <a:xfrm>
            <a:off x="2304056" y="1702904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Circle">
            <a:extLst>
              <a:ext uri="{FF2B5EF4-FFF2-40B4-BE49-F238E27FC236}">
                <a16:creationId xmlns:a16="http://schemas.microsoft.com/office/drawing/2014/main" id="{177C8571-925C-49F4-8CC0-CC3C52EF1B53}"/>
              </a:ext>
            </a:extLst>
          </p:cNvPr>
          <p:cNvSpPr/>
          <p:nvPr/>
        </p:nvSpPr>
        <p:spPr>
          <a:xfrm>
            <a:off x="1692065" y="70639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Circle">
            <a:extLst>
              <a:ext uri="{FF2B5EF4-FFF2-40B4-BE49-F238E27FC236}">
                <a16:creationId xmlns:a16="http://schemas.microsoft.com/office/drawing/2014/main" id="{DB91F683-2586-4B52-9947-9B80D49CBB27}"/>
              </a:ext>
            </a:extLst>
          </p:cNvPr>
          <p:cNvSpPr/>
          <p:nvPr/>
        </p:nvSpPr>
        <p:spPr>
          <a:xfrm>
            <a:off x="2762214" y="266261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Circle">
            <a:extLst>
              <a:ext uri="{FF2B5EF4-FFF2-40B4-BE49-F238E27FC236}">
                <a16:creationId xmlns:a16="http://schemas.microsoft.com/office/drawing/2014/main" id="{AE538C72-2CFE-4B64-9D7C-AA3EAC1DAE01}"/>
              </a:ext>
            </a:extLst>
          </p:cNvPr>
          <p:cNvSpPr/>
          <p:nvPr/>
        </p:nvSpPr>
        <p:spPr>
          <a:xfrm>
            <a:off x="1972735" y="266630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" name="Circle">
            <a:extLst>
              <a:ext uri="{FF2B5EF4-FFF2-40B4-BE49-F238E27FC236}">
                <a16:creationId xmlns:a16="http://schemas.microsoft.com/office/drawing/2014/main" id="{4EF50D6B-A27C-48DA-BF34-BF84A762008A}"/>
              </a:ext>
            </a:extLst>
          </p:cNvPr>
          <p:cNvSpPr/>
          <p:nvPr/>
        </p:nvSpPr>
        <p:spPr>
          <a:xfrm>
            <a:off x="1399904" y="2657059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3" name="Circle">
            <a:extLst>
              <a:ext uri="{FF2B5EF4-FFF2-40B4-BE49-F238E27FC236}">
                <a16:creationId xmlns:a16="http://schemas.microsoft.com/office/drawing/2014/main" id="{1769D751-0EDB-48E6-9ECB-0FB356AD4C10}"/>
              </a:ext>
            </a:extLst>
          </p:cNvPr>
          <p:cNvSpPr/>
          <p:nvPr/>
        </p:nvSpPr>
        <p:spPr>
          <a:xfrm>
            <a:off x="565731" y="2665316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4" name="Shape 452">
            <a:extLst>
              <a:ext uri="{FF2B5EF4-FFF2-40B4-BE49-F238E27FC236}">
                <a16:creationId xmlns:a16="http://schemas.microsoft.com/office/drawing/2014/main" id="{337314FE-B725-4520-8C4A-318DD2C5424E}"/>
              </a:ext>
            </a:extLst>
          </p:cNvPr>
          <p:cNvSpPr/>
          <p:nvPr/>
        </p:nvSpPr>
        <p:spPr>
          <a:xfrm>
            <a:off x="1150062" y="1719245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452">
            <a:extLst>
              <a:ext uri="{FF2B5EF4-FFF2-40B4-BE49-F238E27FC236}">
                <a16:creationId xmlns:a16="http://schemas.microsoft.com/office/drawing/2014/main" id="{A15C1EA1-EBF4-4B23-8E29-FAD774428511}"/>
              </a:ext>
            </a:extLst>
          </p:cNvPr>
          <p:cNvSpPr/>
          <p:nvPr/>
        </p:nvSpPr>
        <p:spPr>
          <a:xfrm>
            <a:off x="6344326" y="1699582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Circle">
            <a:extLst>
              <a:ext uri="{FF2B5EF4-FFF2-40B4-BE49-F238E27FC236}">
                <a16:creationId xmlns:a16="http://schemas.microsoft.com/office/drawing/2014/main" id="{DFB7E46F-35A1-4615-AD3B-9E6AC58A57BB}"/>
              </a:ext>
            </a:extLst>
          </p:cNvPr>
          <p:cNvSpPr/>
          <p:nvPr/>
        </p:nvSpPr>
        <p:spPr>
          <a:xfrm>
            <a:off x="5732335" y="70307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7" name="Circle">
            <a:extLst>
              <a:ext uri="{FF2B5EF4-FFF2-40B4-BE49-F238E27FC236}">
                <a16:creationId xmlns:a16="http://schemas.microsoft.com/office/drawing/2014/main" id="{FF552497-89AC-4D31-9BE6-0D79212DC836}"/>
              </a:ext>
            </a:extLst>
          </p:cNvPr>
          <p:cNvSpPr/>
          <p:nvPr/>
        </p:nvSpPr>
        <p:spPr>
          <a:xfrm>
            <a:off x="6802484" y="2659295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Circle">
            <a:extLst>
              <a:ext uri="{FF2B5EF4-FFF2-40B4-BE49-F238E27FC236}">
                <a16:creationId xmlns:a16="http://schemas.microsoft.com/office/drawing/2014/main" id="{AB04E51A-10D3-4F99-8C6D-A7FAA7367124}"/>
              </a:ext>
            </a:extLst>
          </p:cNvPr>
          <p:cNvSpPr/>
          <p:nvPr/>
        </p:nvSpPr>
        <p:spPr>
          <a:xfrm>
            <a:off x="6013005" y="266298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Circle">
            <a:extLst>
              <a:ext uri="{FF2B5EF4-FFF2-40B4-BE49-F238E27FC236}">
                <a16:creationId xmlns:a16="http://schemas.microsoft.com/office/drawing/2014/main" id="{4B0E28EE-E0CB-4A68-981A-1123F3DDC687}"/>
              </a:ext>
            </a:extLst>
          </p:cNvPr>
          <p:cNvSpPr/>
          <p:nvPr/>
        </p:nvSpPr>
        <p:spPr>
          <a:xfrm>
            <a:off x="5440174" y="2653737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Circle">
            <a:extLst>
              <a:ext uri="{FF2B5EF4-FFF2-40B4-BE49-F238E27FC236}">
                <a16:creationId xmlns:a16="http://schemas.microsoft.com/office/drawing/2014/main" id="{E10DC5AF-69FE-41E1-A798-2621D350F113}"/>
              </a:ext>
            </a:extLst>
          </p:cNvPr>
          <p:cNvSpPr/>
          <p:nvPr/>
        </p:nvSpPr>
        <p:spPr>
          <a:xfrm>
            <a:off x="4606001" y="2661994"/>
            <a:ext cx="456301" cy="456301"/>
          </a:xfrm>
          <a:prstGeom prst="ellipse">
            <a:avLst/>
          </a:prstGeom>
          <a:solidFill>
            <a:srgbClr val="4299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Shape 452">
            <a:extLst>
              <a:ext uri="{FF2B5EF4-FFF2-40B4-BE49-F238E27FC236}">
                <a16:creationId xmlns:a16="http://schemas.microsoft.com/office/drawing/2014/main" id="{9DBB7525-1581-4E6B-A191-1D1B9C1D3CE6}"/>
              </a:ext>
            </a:extLst>
          </p:cNvPr>
          <p:cNvSpPr/>
          <p:nvPr/>
        </p:nvSpPr>
        <p:spPr>
          <a:xfrm>
            <a:off x="5190332" y="1715923"/>
            <a:ext cx="343643" cy="343643"/>
          </a:xfrm>
          <a:prstGeom prst="ellipse">
            <a:avLst/>
          </a:prstGeom>
          <a:solidFill>
            <a:srgbClr val="306C8D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3" name="Shape 457">
            <a:extLst>
              <a:ext uri="{FF2B5EF4-FFF2-40B4-BE49-F238E27FC236}">
                <a16:creationId xmlns:a16="http://schemas.microsoft.com/office/drawing/2014/main" id="{A0BAE500-8C2E-4FD6-867F-84661EFFBA95}"/>
              </a:ext>
            </a:extLst>
          </p:cNvPr>
          <p:cNvCxnSpPr/>
          <p:nvPr/>
        </p:nvCxnSpPr>
        <p:spPr>
          <a:xfrm>
            <a:off x="5543272" y="1556937"/>
            <a:ext cx="792591" cy="0"/>
          </a:xfrm>
          <a:prstGeom prst="straightConnector1">
            <a:avLst/>
          </a:prstGeom>
          <a:noFill/>
          <a:ln w="25400" cap="flat" cmpd="sng">
            <a:solidFill>
              <a:srgbClr val="52ADC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FBD8B5A-9652-4FB3-A292-EB915C71E891}"/>
              </a:ext>
            </a:extLst>
          </p:cNvPr>
          <p:cNvSpPr txBox="1"/>
          <p:nvPr/>
        </p:nvSpPr>
        <p:spPr>
          <a:xfrm>
            <a:off x="5581870" y="147754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2997E"/>
                </a:solidFill>
              </a:rPr>
              <a:t>max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868CB40-16A1-43A8-9DF7-69D90FB7B934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F2CE2A4-BD35-4C06-BF3C-39A3F0D41193}"/>
              </a:ext>
            </a:extLst>
          </p:cNvPr>
          <p:cNvCxnSpPr>
            <a:cxnSpLocks/>
          </p:cNvCxnSpPr>
          <p:nvPr/>
        </p:nvCxnSpPr>
        <p:spPr bwMode="auto">
          <a:xfrm flipH="1">
            <a:off x="2639970" y="1392978"/>
            <a:ext cx="553965" cy="343845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3C1AACB-11AB-4C78-A253-E352EB330A3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3103" y="2286941"/>
            <a:ext cx="502195" cy="384689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67AF243-B115-4AC6-BA9F-DC8711B0868C}"/>
              </a:ext>
            </a:extLst>
          </p:cNvPr>
          <p:cNvSpPr txBox="1"/>
          <p:nvPr/>
        </p:nvSpPr>
        <p:spPr>
          <a:xfrm>
            <a:off x="3091664" y="1082784"/>
            <a:ext cx="171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(state, action) </a:t>
            </a:r>
            <a:endParaRPr lang="en-SE" sz="2000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120AFF-3D01-4C22-9E16-7E815F3164CB}"/>
              </a:ext>
            </a:extLst>
          </p:cNvPr>
          <p:cNvSpPr txBox="1"/>
          <p:nvPr/>
        </p:nvSpPr>
        <p:spPr>
          <a:xfrm>
            <a:off x="3509702" y="1931244"/>
            <a:ext cx="90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state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2386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F4CA-5862-44EE-AE02-8911BEF6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DE97-C6CC-4470-B768-4407C93E9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Introduction</a:t>
            </a:r>
          </a:p>
          <a:p>
            <a:r>
              <a:rPr lang="en-US" dirty="0">
                <a:ea typeface="ＭＳ Ｐゴシック" pitchFamily="34" charset="-128"/>
              </a:rPr>
              <a:t>Markov Decision Process (MDP)</a:t>
            </a:r>
            <a:endParaRPr lang="en-US" dirty="0"/>
          </a:p>
          <a:p>
            <a:r>
              <a:rPr lang="en-US" dirty="0"/>
              <a:t>Monte Carlo Methods</a:t>
            </a:r>
          </a:p>
          <a:p>
            <a:r>
              <a:rPr lang="en-US" dirty="0"/>
              <a:t>TD-Learning</a:t>
            </a:r>
          </a:p>
          <a:p>
            <a:r>
              <a:rPr lang="en-US" dirty="0" err="1"/>
              <a:t>Sarsa</a:t>
            </a:r>
            <a:r>
              <a:rPr lang="en-US" dirty="0"/>
              <a:t> &amp; Q-Learning</a:t>
            </a:r>
          </a:p>
          <a:p>
            <a:r>
              <a:rPr lang="en-US" dirty="0"/>
              <a:t>Function Approximation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889E7-380D-45F6-948B-10ADF0CF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073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085F7E-8624-47B7-8D22-945264F85F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085F7E-8624-47B7-8D22-945264F85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387B4-CFC8-412F-B860-7B8CA02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AE619A-DA36-4E79-9C30-203337C5F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42999"/>
                <a:ext cx="8686800" cy="556260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State-action Value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contains more information than </a:t>
                </a:r>
                <a:r>
                  <a:rPr lang="en-US" dirty="0"/>
                  <a:t>State value function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r>
                  <a:rPr lang="en-US" dirty="0"/>
                  <a:t>Given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, optimal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always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or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known MDP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/>
                  <a:t>i.e., model-based</a:t>
                </a:r>
                <a:r>
                  <a:rPr lang="en-US" dirty="0">
                    <a:solidFill>
                      <a:schemeClr val="tx1"/>
                    </a:solidFill>
                  </a:rPr>
                  <a:t>): </a:t>
                </a:r>
                <a:r>
                  <a:rPr lang="en-US" dirty="0">
                    <a:solidFill>
                      <a:srgbClr val="C00000"/>
                    </a:solidFill>
                  </a:rPr>
                  <a:t>can</a:t>
                </a:r>
                <a:r>
                  <a:rPr lang="en-US" dirty="0">
                    <a:solidFill>
                      <a:schemeClr val="tx1"/>
                    </a:solidFill>
                  </a:rPr>
                  <a:t> go from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or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unknown MDP </a:t>
                </a:r>
                <a:r>
                  <a:rPr lang="en-US" dirty="0"/>
                  <a:t>(unknown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, i.e., model-free) 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rgbClr val="C00000"/>
                    </a:solidFill>
                  </a:rPr>
                  <a:t>cannot</a:t>
                </a:r>
                <a:r>
                  <a:rPr lang="en-US" dirty="0"/>
                  <a:t>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or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5AE619A-DA36-4E79-9C30-203337C5F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2999"/>
                <a:ext cx="8686800" cy="5562601"/>
              </a:xfrm>
              <a:blipFill>
                <a:blip r:embed="rId4"/>
                <a:stretch>
                  <a:fillRect l="-1193" t="-2410" r="-18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29711B5-A05B-4FBA-84E6-B310D10E4B1C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9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CD9C-1EA4-470C-AAC7-85E889C4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8229600" cy="868362"/>
          </a:xfrm>
        </p:spPr>
        <p:txBody>
          <a:bodyPr/>
          <a:lstStyle/>
          <a:p>
            <a:r>
              <a:rPr lang="en-US" sz="3200" dirty="0"/>
              <a:t>Simplified Bellman Equations for Deterministic Env</a:t>
            </a:r>
            <a:endParaRPr lang="en-S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82535-5612-45D7-8521-97138A655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686800" cy="51816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Bellman Equations: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Deterministic Env: there is only one possible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dirty="0"/>
                  <a:t> to emphasize that reward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specific to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82535-5612-45D7-8521-97138A655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686800" cy="5181600"/>
              </a:xfrm>
              <a:blipFill>
                <a:blip r:embed="rId2"/>
                <a:stretch>
                  <a:fillRect l="-1404" t="-3294" r="-25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9459-2988-44E6-A7AA-121EA70F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125B2-12E0-400E-BE2B-DA636D56575F}"/>
              </a:ext>
            </a:extLst>
          </p:cNvPr>
          <p:cNvSpPr/>
          <p:nvPr/>
        </p:nvSpPr>
        <p:spPr bwMode="auto">
          <a:xfrm>
            <a:off x="76200" y="121298"/>
            <a:ext cx="1524000" cy="48830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9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200" y="5096490"/>
            <a:ext cx="4078214" cy="148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-190501" y="4947260"/>
            <a:ext cx="3886200" cy="1834661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42900" y="1524000"/>
                <a:ext cx="8286750" cy="354330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800" dirty="0">
                    <a:ea typeface="ＭＳ Ｐゴシック" pitchFamily="34" charset="-128"/>
                  </a:rPr>
                  <a:t>Recall: an MDP consists of: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Set of states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𝑆</m:t>
                    </m:r>
                  </m:oMath>
                </a14:m>
                <a:endParaRPr lang="en-US" sz="24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Start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s</m:t>
                        </m:r>
                      </m:e>
                      <m:sub>
                        <m:r>
                          <a:rPr lang="en-US" sz="2400" dirty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0</m:t>
                        </m:r>
                      </m:sub>
                    </m:sSub>
                  </m:oMath>
                </a14:m>
                <a:endParaRPr lang="en-US" sz="2400" baseline="-25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Set of actions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𝐴</m:t>
                    </m:r>
                  </m:oMath>
                </a14:m>
                <a:endParaRPr lang="en-US" sz="24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sz="2400" dirty="0">
                    <a:ea typeface="ＭＳ Ｐゴシック" pitchFamily="34" charset="-128"/>
                  </a:rPr>
                  <a:t>Transitions and rewards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>
                    <a:ea typeface="ＭＳ Ｐゴシック" pitchFamily="34" charset="-128"/>
                  </a:rPr>
                  <a:t> </a:t>
                </a:r>
                <a:r>
                  <a:rPr lang="en-US" altLang="ja-JP" sz="2400" dirty="0">
                    <a:ea typeface="ＭＳ Ｐゴシック" pitchFamily="34" charset="-128"/>
                  </a:rPr>
                  <a:t>(w. discount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</m:t>
                    </m:r>
                  </m:oMath>
                </a14:m>
                <a:r>
                  <a:rPr lang="en-US" altLang="ja-JP" sz="2400" dirty="0">
                    <a:ea typeface="ＭＳ Ｐゴシック" pitchFamily="34" charset="-128"/>
                  </a:rPr>
                  <a:t>)</a:t>
                </a:r>
                <a:endParaRPr lang="en-US" sz="1400" dirty="0">
                  <a:ea typeface="ＭＳ Ｐゴシック" pitchFamily="34" charset="-128"/>
                  <a:sym typeface="Symbol" pitchFamily="18" charset="2"/>
                </a:endParaRPr>
              </a:p>
              <a:p>
                <a:r>
                  <a:rPr lang="en-US" sz="2800" dirty="0">
                    <a:ea typeface="ＭＳ Ｐゴシック" pitchFamily="34" charset="-128"/>
                    <a:sym typeface="Symbol" pitchFamily="18" charset="2"/>
                  </a:rPr>
                  <a:t>But now the model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800" dirty="0">
                    <a:ea typeface="ＭＳ Ｐゴシック" pitchFamily="34" charset="-128"/>
                  </a:rPr>
                  <a:t> is unknown</a:t>
                </a:r>
                <a:endParaRPr lang="en-US" altLang="ja-JP" sz="28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400" dirty="0"/>
                  <a:t>Unknown reward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next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denoted as state transition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2400" dirty="0"/>
                  <a:t>, if agent takes 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in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. </a:t>
                </a:r>
                <a:endParaRPr lang="en-US" sz="2400" dirty="0">
                  <a:ea typeface="ＭＳ Ｐゴシック" pitchFamily="34" charset="-128"/>
                  <a:sym typeface="Symbol" pitchFamily="18" charset="2"/>
                </a:endParaRPr>
              </a:p>
              <a:p>
                <a:pPr lvl="1"/>
                <a:r>
                  <a:rPr lang="en-US" sz="2400" dirty="0">
                    <a:ea typeface="ＭＳ Ｐゴシック" pitchFamily="34" charset="-128"/>
                    <a:sym typeface="Symbol" pitchFamily="18" charset="2"/>
                  </a:rPr>
                  <a:t>Agent must learn the optimal policy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2400" dirty="0">
                    <a:ea typeface="ＭＳ Ｐゴシック" pitchFamily="34" charset="-128"/>
                    <a:sym typeface="Symbol" pitchFamily="18" charset="2"/>
                  </a:rPr>
                  <a:t> by trial-and-error.</a:t>
                </a:r>
              </a:p>
            </p:txBody>
          </p:sp>
        </mc:Choice>
        <mc:Fallback xmlns="">
          <p:sp>
            <p:nvSpPr>
              <p:cNvPr id="2457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524000"/>
                <a:ext cx="8286750" cy="3543301"/>
              </a:xfrm>
              <a:blipFill>
                <a:blip r:embed="rId4"/>
                <a:stretch>
                  <a:fillRect l="-1103" t="-48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570FD22-3012-43AC-83C7-84A166893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177" y="5096490"/>
            <a:ext cx="4712167" cy="1442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0CE514-C78C-42FC-81D9-AF9633975BDD}"/>
                  </a:ext>
                </a:extLst>
              </p:cNvPr>
              <p:cNvSpPr/>
              <p:nvPr/>
            </p:nvSpPr>
            <p:spPr>
              <a:xfrm>
                <a:off x="5638800" y="5978047"/>
                <a:ext cx="17288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0CE514-C78C-42FC-81D9-AF9633975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978047"/>
                <a:ext cx="1728807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2EE972F6-E7B1-4897-A03D-7E8D7192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26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E45-BA98-4E3F-9FA9-E5253EAA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RL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F80C-0618-4CDD-8664-C0C1A806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supervisor, only a reward signal (may be sparse)</a:t>
            </a:r>
          </a:p>
          <a:p>
            <a:r>
              <a:rPr lang="en-US" dirty="0"/>
              <a:t>Feedback is delayed, not instantaneous</a:t>
            </a:r>
          </a:p>
          <a:p>
            <a:r>
              <a:rPr lang="en-US" dirty="0"/>
              <a:t>Sequential, non </a:t>
            </a:r>
            <a:r>
              <a:rPr lang="en-US" dirty="0" err="1"/>
              <a:t>i.i.d</a:t>
            </a:r>
            <a:r>
              <a:rPr lang="en-US"/>
              <a:t> (</a:t>
            </a:r>
            <a:r>
              <a:rPr lang="en-US" dirty="0"/>
              <a:t>Independent and identically </a:t>
            </a:r>
            <a:r>
              <a:rPr lang="en-US"/>
              <a:t>distributed) data</a:t>
            </a:r>
            <a:endParaRPr lang="en-US" dirty="0"/>
          </a:p>
          <a:p>
            <a:pPr lvl="1"/>
            <a:r>
              <a:rPr lang="en-US" dirty="0"/>
              <a:t>Agent's actions affect the subsequent data it receives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51FBC-6DB5-4364-8093-47566EFB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690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6F39-961C-4EF1-BE9D-90B3AB5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vs. Model-Free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1FC91-8C5B-4A8D-85D8-CDB8E474A0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601" y="1182305"/>
                <a:ext cx="8229600" cy="258064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Model-Based RL: MDP planning </a:t>
                </a:r>
              </a:p>
              <a:p>
                <a:pPr lvl="1"/>
                <a:r>
                  <a:rPr lang="en-US" sz="2000" dirty="0"/>
                  <a:t>Learn MDP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(given current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action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, returns prob distribution of current reward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next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), then plan with Value Iteration or Policy Iteration</a:t>
                </a:r>
              </a:p>
              <a:p>
                <a:r>
                  <a:rPr lang="en-US" sz="2400" dirty="0"/>
                  <a:t>Model-Free RL: Value-based (our focus) and Policy-based</a:t>
                </a:r>
              </a:p>
              <a:p>
                <a:pPr lvl="1"/>
                <a:r>
                  <a:rPr lang="en-US" sz="2000" dirty="0"/>
                  <a:t>Learn value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/>
                  <a:t>or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or policy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without learning MDP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1FC91-8C5B-4A8D-85D8-CDB8E474A0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601" y="1182305"/>
                <a:ext cx="8229600" cy="2580640"/>
              </a:xfrm>
              <a:blipFill>
                <a:blip r:embed="rId3"/>
                <a:stretch>
                  <a:fillRect l="-815" t="-14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4FC0F-F2C1-4161-8260-7103ECB9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F8DAE1-397B-4712-8DF1-91CE481A6E51}"/>
              </a:ext>
            </a:extLst>
          </p:cNvPr>
          <p:cNvGrpSpPr/>
          <p:nvPr/>
        </p:nvGrpSpPr>
        <p:grpSpPr>
          <a:xfrm>
            <a:off x="1524000" y="3657600"/>
            <a:ext cx="1794102" cy="2586800"/>
            <a:chOff x="669059" y="1766861"/>
            <a:chExt cx="1794102" cy="25868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E052DE9-8EA8-4D87-831C-EC8DFE597738}"/>
                </a:ext>
              </a:extLst>
            </p:cNvPr>
            <p:cNvSpPr/>
            <p:nvPr/>
          </p:nvSpPr>
          <p:spPr bwMode="auto">
            <a:xfrm>
              <a:off x="709260" y="2652466"/>
              <a:ext cx="1524000" cy="609600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MDP</a:t>
              </a:r>
              <a:endParaRPr kumimoji="0" 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1A507F2-CE6C-4862-87E5-F76623AACB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99594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073D2EA-113E-4C0E-B0DF-D7A7E0960912}"/>
                    </a:ext>
                  </a:extLst>
                </p:cNvPr>
                <p:cNvSpPr txBox="1"/>
                <p:nvPr/>
              </p:nvSpPr>
              <p:spPr>
                <a:xfrm>
                  <a:off x="669059" y="1766861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073D2EA-113E-4C0E-B0DF-D7A7E096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59" y="1766861"/>
                  <a:ext cx="86107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674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C796AD5-58B9-4A89-AFBD-2438207F7BC0}"/>
                    </a:ext>
                  </a:extLst>
                </p:cNvPr>
                <p:cNvSpPr txBox="1"/>
                <p:nvPr/>
              </p:nvSpPr>
              <p:spPr>
                <a:xfrm>
                  <a:off x="1426224" y="1773831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C796AD5-58B9-4A89-AFBD-2438207F7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224" y="1773831"/>
                  <a:ext cx="99822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87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526768C-2799-4EFC-937C-A4C1BB8382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597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D7736EB-2EAD-4666-89EC-3009E87502C1}"/>
                    </a:ext>
                  </a:extLst>
                </p:cNvPr>
                <p:cNvSpPr txBox="1"/>
                <p:nvPr/>
              </p:nvSpPr>
              <p:spPr>
                <a:xfrm>
                  <a:off x="776520" y="3707330"/>
                  <a:ext cx="91563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next</a:t>
                  </a:r>
                </a:p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D7736EB-2EAD-4666-89EC-3009E8750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20" y="3707330"/>
                  <a:ext cx="915635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6000" t="-4717" b="-1415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56AF08B-F4A4-45BC-9BBD-7327E26CF7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99594" y="3265713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904D01E-09A4-4AEC-B67C-0D6650BFD969}"/>
                    </a:ext>
                  </a:extLst>
                </p:cNvPr>
                <p:cNvSpPr txBox="1"/>
                <p:nvPr/>
              </p:nvSpPr>
              <p:spPr>
                <a:xfrm>
                  <a:off x="1394983" y="3703683"/>
                  <a:ext cx="1068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reward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904D01E-09A4-4AEC-B67C-0D6650BFD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983" y="3703683"/>
                  <a:ext cx="106817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571" t="-10000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FCF2F2F-4C10-42A0-ADE0-D28852AD68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597" y="3262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30E00B-8DC4-4DA9-B9FE-EED43B0E6A66}"/>
              </a:ext>
            </a:extLst>
          </p:cNvPr>
          <p:cNvGrpSpPr/>
          <p:nvPr/>
        </p:nvGrpSpPr>
        <p:grpSpPr>
          <a:xfrm>
            <a:off x="3874435" y="3657600"/>
            <a:ext cx="1755387" cy="2028605"/>
            <a:chOff x="2971800" y="1766861"/>
            <a:chExt cx="1755387" cy="2028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8B43147E-9E53-4C29-9CAB-997EE7CB8875}"/>
                    </a:ext>
                  </a:extLst>
                </p:cNvPr>
                <p:cNvSpPr/>
                <p:nvPr/>
              </p:nvSpPr>
              <p:spPr bwMode="auto">
                <a:xfrm>
                  <a:off x="2997259" y="2652466"/>
                  <a:ext cx="1623684" cy="609600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r>
                    <a:rPr lang="en-US" dirty="0"/>
                    <a:t>,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8B43147E-9E53-4C29-9CAB-997EE7CB88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7259" y="2652466"/>
                  <a:ext cx="1623684" cy="6096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50C3ED4-E448-4C3C-B0A1-46A93F99EC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02335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90E056B-A39A-4E5E-AFFA-CF2168B9BFF1}"/>
                    </a:ext>
                  </a:extLst>
                </p:cNvPr>
                <p:cNvSpPr txBox="1"/>
                <p:nvPr/>
              </p:nvSpPr>
              <p:spPr>
                <a:xfrm>
                  <a:off x="2971800" y="1766861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90E056B-A39A-4E5E-AFFA-CF2168B9B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1766861"/>
                  <a:ext cx="86107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383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FAA56AC-6D58-4505-9D1B-65324EF7E56C}"/>
                    </a:ext>
                  </a:extLst>
                </p:cNvPr>
                <p:cNvSpPr txBox="1"/>
                <p:nvPr/>
              </p:nvSpPr>
              <p:spPr>
                <a:xfrm>
                  <a:off x="3728965" y="1773831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FAA56AC-6D58-4505-9D1B-65324EF7E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965" y="1773831"/>
                  <a:ext cx="99822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48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5654829-B0B1-4796-ABAE-36CC2FD77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63338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401A176-41FC-4F26-9CC0-C4BDE55A97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21154" y="3262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955A1B5-DD57-4242-9E8B-D3B78E305176}"/>
              </a:ext>
            </a:extLst>
          </p:cNvPr>
          <p:cNvGrpSpPr/>
          <p:nvPr/>
        </p:nvGrpSpPr>
        <p:grpSpPr>
          <a:xfrm>
            <a:off x="6186154" y="3657600"/>
            <a:ext cx="1794809" cy="2306154"/>
            <a:chOff x="5331213" y="1774882"/>
            <a:chExt cx="1794809" cy="2306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3BD22EF3-3957-4581-81F7-6DF6B0E59B15}"/>
                    </a:ext>
                  </a:extLst>
                </p:cNvPr>
                <p:cNvSpPr/>
                <p:nvPr/>
              </p:nvSpPr>
              <p:spPr bwMode="auto">
                <a:xfrm>
                  <a:off x="5356673" y="2660487"/>
                  <a:ext cx="1623684" cy="609600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en-S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3BD22EF3-3957-4581-81F7-6DF6B0E59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6673" y="2660487"/>
                  <a:ext cx="1623684" cy="6096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8191A91-9D42-438D-ADE6-28559ED2A0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1748" y="2127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B372A81-26E5-4170-AB71-97C1221A7378}"/>
                    </a:ext>
                  </a:extLst>
                </p:cNvPr>
                <p:cNvSpPr txBox="1"/>
                <p:nvPr/>
              </p:nvSpPr>
              <p:spPr>
                <a:xfrm>
                  <a:off x="5331213" y="1774882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B372A81-26E5-4170-AB71-97C1221A7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213" y="1774882"/>
                  <a:ext cx="86107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6383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1ADEA83-AA78-41D6-B5D1-6A7C4CD608EA}"/>
                    </a:ext>
                  </a:extLst>
                </p:cNvPr>
                <p:cNvSpPr txBox="1"/>
                <p:nvPr/>
              </p:nvSpPr>
              <p:spPr>
                <a:xfrm>
                  <a:off x="6088378" y="1781852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1ADEA83-AA78-41D6-B5D1-6A7C4CD60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378" y="1781852"/>
                  <a:ext cx="998222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548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D928EC0-BA9E-407C-9C14-C463F91E07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2751" y="2127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8102987-478A-4228-9997-EA825F0893BB}"/>
                    </a:ext>
                  </a:extLst>
                </p:cNvPr>
                <p:cNvSpPr txBox="1"/>
                <p:nvPr/>
              </p:nvSpPr>
              <p:spPr>
                <a:xfrm>
                  <a:off x="5380736" y="3711704"/>
                  <a:ext cx="1745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</a:t>
                  </a:r>
                  <a:r>
                    <a:rPr lang="en-US" i="1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8102987-478A-4228-9997-EA825F089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736" y="3711704"/>
                  <a:ext cx="174528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147" t="-10000" r="-350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EB94166-9B93-4FD2-AD3B-6E66A80988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0567" y="3270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aphicFrame>
        <p:nvGraphicFramePr>
          <p:cNvPr id="85" name="Table 63">
            <a:extLst>
              <a:ext uri="{FF2B5EF4-FFF2-40B4-BE49-F238E27FC236}">
                <a16:creationId xmlns:a16="http://schemas.microsoft.com/office/drawing/2014/main" id="{5972C3EA-5634-467D-8187-379D0605C119}"/>
              </a:ext>
            </a:extLst>
          </p:cNvPr>
          <p:cNvGraphicFramePr>
            <a:graphicFrameLocks/>
          </p:cNvGraphicFramePr>
          <p:nvPr/>
        </p:nvGraphicFramePr>
        <p:xfrm>
          <a:off x="1631461" y="6336868"/>
          <a:ext cx="69958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960">
                  <a:extLst>
                    <a:ext uri="{9D8B030D-6E8A-4147-A177-3AD203B41FA5}">
                      <a16:colId xmlns:a16="http://schemas.microsoft.com/office/drawing/2014/main" val="1487118975"/>
                    </a:ext>
                  </a:extLst>
                </a:gridCol>
                <a:gridCol w="2331960">
                  <a:extLst>
                    <a:ext uri="{9D8B030D-6E8A-4147-A177-3AD203B41FA5}">
                      <a16:colId xmlns:a16="http://schemas.microsoft.com/office/drawing/2014/main" val="875602381"/>
                    </a:ext>
                  </a:extLst>
                </a:gridCol>
                <a:gridCol w="2331960">
                  <a:extLst>
                    <a:ext uri="{9D8B030D-6E8A-4147-A177-3AD203B41FA5}">
                      <a16:colId xmlns:a16="http://schemas.microsoft.com/office/drawing/2014/main" val="325682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MDP-based RL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Value-based RL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Policy-based RL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22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420550-F481-40CA-8B38-45FF2035F094}"/>
                  </a:ext>
                </a:extLst>
              </p:cNvPr>
              <p:cNvSpPr txBox="1"/>
              <p:nvPr/>
            </p:nvSpPr>
            <p:spPr>
              <a:xfrm>
                <a:off x="3593960" y="5680377"/>
                <a:ext cx="2259658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/>
                  <a:t>action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420550-F481-40CA-8B38-45FF2035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60" y="5680377"/>
                <a:ext cx="2259658" cy="646331"/>
              </a:xfrm>
              <a:prstGeom prst="rect">
                <a:avLst/>
              </a:prstGeom>
              <a:blipFill>
                <a:blip r:embed="rId15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3C5D8ACE-4F32-4140-A2CB-0FD5151D8257}"/>
              </a:ext>
            </a:extLst>
          </p:cNvPr>
          <p:cNvSpPr/>
          <p:nvPr/>
        </p:nvSpPr>
        <p:spPr bwMode="auto">
          <a:xfrm>
            <a:off x="1298757" y="3680612"/>
            <a:ext cx="2189189" cy="3043138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23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458200" cy="32766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If MDP is not available, we can use Model-Based RL: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Step 1: Learn empirical MDP model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Estimate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by executing some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(may be random), and keeping track of outcomes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observed episodes.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Step 2: Do planning w. the learned MDP for the optimal policy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Dynamic Programming w. Value Iteration or Policy Iteration 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58200" cy="3276600"/>
              </a:xfrm>
              <a:blipFill>
                <a:blip r:embed="rId3"/>
                <a:stretch>
                  <a:fillRect l="-1441" t="-7449" r="-360" b="-372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7DB76-4DD8-4570-8007-26D7FFB2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FA995-FC49-4658-B113-3A4BB8FF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4358723"/>
            <a:ext cx="3524250" cy="24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CD7D-C080-4E94-B949-CEFDE84F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RL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3D25-280F-44AC-9C34-63D7C1AC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FB0CD-3AF4-4A95-868C-B9D18DD0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9B368A-03BE-4C9F-95D5-82079C7125CA}"/>
              </a:ext>
            </a:extLst>
          </p:cNvPr>
          <p:cNvGrpSpPr/>
          <p:nvPr/>
        </p:nvGrpSpPr>
        <p:grpSpPr>
          <a:xfrm>
            <a:off x="1433846" y="2311464"/>
            <a:ext cx="1794102" cy="2586800"/>
            <a:chOff x="669059" y="1766861"/>
            <a:chExt cx="1794102" cy="25868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7A248C7-F2AB-43D9-A4EA-F16EF175340E}"/>
                </a:ext>
              </a:extLst>
            </p:cNvPr>
            <p:cNvSpPr/>
            <p:nvPr/>
          </p:nvSpPr>
          <p:spPr bwMode="auto">
            <a:xfrm>
              <a:off x="709260" y="2652466"/>
              <a:ext cx="1524000" cy="609600"/>
            </a:xfrm>
            <a:prstGeom prst="round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MDP</a:t>
              </a:r>
              <a:endParaRPr kumimoji="0" lang="en-S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2618B95-E929-4A56-AE7A-0D58E32339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99594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C13532B-7768-441F-86E4-F37F10237A1C}"/>
                    </a:ext>
                  </a:extLst>
                </p:cNvPr>
                <p:cNvSpPr txBox="1"/>
                <p:nvPr/>
              </p:nvSpPr>
              <p:spPr>
                <a:xfrm>
                  <a:off x="669059" y="1766861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C13532B-7768-441F-86E4-F37F10237A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59" y="1766861"/>
                  <a:ext cx="86107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674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CA62A8C-DFB1-441E-8E3B-8EB0518B51D1}"/>
                    </a:ext>
                  </a:extLst>
                </p:cNvPr>
                <p:cNvSpPr txBox="1"/>
                <p:nvPr/>
              </p:nvSpPr>
              <p:spPr>
                <a:xfrm>
                  <a:off x="1426224" y="1773831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CA62A8C-DFB1-441E-8E3B-8EB0518B5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224" y="1773831"/>
                  <a:ext cx="99822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87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F35B79-1FD5-4E51-82BE-09D8B3F158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597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3839EB-CF4F-464C-AF1C-05CC8D165D2C}"/>
                    </a:ext>
                  </a:extLst>
                </p:cNvPr>
                <p:cNvSpPr txBox="1"/>
                <p:nvPr/>
              </p:nvSpPr>
              <p:spPr>
                <a:xfrm>
                  <a:off x="776520" y="3707330"/>
                  <a:ext cx="91563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next</a:t>
                  </a:r>
                </a:p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3839EB-CF4F-464C-AF1C-05CC8D165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20" y="3707330"/>
                  <a:ext cx="91563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6000" t="-4673" b="-13084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C90B34-83F5-40B6-B677-C642D4FF1B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99594" y="3265713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80B5C2-AB3D-4FB4-AF4F-4186DBE3E570}"/>
                    </a:ext>
                  </a:extLst>
                </p:cNvPr>
                <p:cNvSpPr txBox="1"/>
                <p:nvPr/>
              </p:nvSpPr>
              <p:spPr>
                <a:xfrm>
                  <a:off x="1394983" y="3703683"/>
                  <a:ext cx="1068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reward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80B5C2-AB3D-4FB4-AF4F-4186DBE3E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983" y="3703683"/>
                  <a:ext cx="106817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545" t="-10000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A3F0F0-2A5B-460E-84C7-1EC4E4F4CD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60597" y="3262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90AEE2-9C34-487A-A508-E00F4E7581E5}"/>
              </a:ext>
            </a:extLst>
          </p:cNvPr>
          <p:cNvGrpSpPr/>
          <p:nvPr/>
        </p:nvGrpSpPr>
        <p:grpSpPr>
          <a:xfrm>
            <a:off x="3784281" y="2311464"/>
            <a:ext cx="1755387" cy="2028605"/>
            <a:chOff x="2971800" y="1766861"/>
            <a:chExt cx="1755387" cy="2028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0E58C94F-61DD-4787-86C7-FE02C7B4C679}"/>
                    </a:ext>
                  </a:extLst>
                </p:cNvPr>
                <p:cNvSpPr/>
                <p:nvPr/>
              </p:nvSpPr>
              <p:spPr bwMode="auto">
                <a:xfrm>
                  <a:off x="2997259" y="2652466"/>
                  <a:ext cx="1623684" cy="609600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r>
                    <a:rPr lang="en-US" dirty="0"/>
                    <a:t>,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0E58C94F-61DD-4787-86C7-FE02C7B4C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7259" y="2652466"/>
                  <a:ext cx="1623684" cy="6096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6F60D0-01C0-4CD0-9BA4-43445F6A92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02335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FB8B38-DAFA-4964-90FE-902039883A20}"/>
                    </a:ext>
                  </a:extLst>
                </p:cNvPr>
                <p:cNvSpPr txBox="1"/>
                <p:nvPr/>
              </p:nvSpPr>
              <p:spPr>
                <a:xfrm>
                  <a:off x="2971800" y="1766861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FB8B38-DAFA-4964-90FE-902039883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1766861"/>
                  <a:ext cx="8610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383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B7C178F-5196-4B37-9291-22484A98FCCF}"/>
                    </a:ext>
                  </a:extLst>
                </p:cNvPr>
                <p:cNvSpPr txBox="1"/>
                <p:nvPr/>
              </p:nvSpPr>
              <p:spPr>
                <a:xfrm>
                  <a:off x="3728965" y="1773831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B7C178F-5196-4B37-9291-22484A98F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965" y="1773831"/>
                  <a:ext cx="99822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48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B2007EA-4A71-4B45-81AC-95F37D837A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63338" y="2119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B8BEE9D-8BAF-4CD4-B1B0-BD49D66825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21154" y="3262066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EFCE6A-1819-4F2E-A4CC-73058D917DC6}"/>
              </a:ext>
            </a:extLst>
          </p:cNvPr>
          <p:cNvGrpSpPr/>
          <p:nvPr/>
        </p:nvGrpSpPr>
        <p:grpSpPr>
          <a:xfrm>
            <a:off x="6096000" y="2311464"/>
            <a:ext cx="1794809" cy="2306154"/>
            <a:chOff x="5331213" y="1774882"/>
            <a:chExt cx="1794809" cy="2306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E30D1A05-9234-413D-B2D4-75322440D7C2}"/>
                    </a:ext>
                  </a:extLst>
                </p:cNvPr>
                <p:cNvSpPr/>
                <p:nvPr/>
              </p:nvSpPr>
              <p:spPr bwMode="auto">
                <a:xfrm>
                  <a:off x="5356673" y="2660487"/>
                  <a:ext cx="1623684" cy="609600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rPr>
                    <a:t>Policy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en-S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mc:Choice>
          <mc:Fallback xmlns=""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E30D1A05-9234-413D-B2D4-75322440D7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6673" y="2660487"/>
                  <a:ext cx="1623684" cy="6096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63840F-503C-4897-8B2C-2FD41BFB78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1748" y="2127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42115D-9CB3-43B2-BD3E-17F53AE7F89A}"/>
                    </a:ext>
                  </a:extLst>
                </p:cNvPr>
                <p:cNvSpPr txBox="1"/>
                <p:nvPr/>
              </p:nvSpPr>
              <p:spPr>
                <a:xfrm>
                  <a:off x="5331213" y="1774882"/>
                  <a:ext cx="861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state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142115D-9CB3-43B2-BD3E-17F53AE7F8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213" y="1774882"/>
                  <a:ext cx="86107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674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5A6DE1-7EC1-4FA5-ADCC-27A2EB1D071C}"/>
                    </a:ext>
                  </a:extLst>
                </p:cNvPr>
                <p:cNvSpPr txBox="1"/>
                <p:nvPr/>
              </p:nvSpPr>
              <p:spPr>
                <a:xfrm>
                  <a:off x="6088378" y="1781852"/>
                  <a:ext cx="9982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5A6DE1-7EC1-4FA5-ADCC-27A2EB1D0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378" y="1781852"/>
                  <a:ext cx="99822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878" t="-8197" b="-2459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ECD256F-3629-43F0-807B-61FD2FB4AE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2751" y="2127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DF32D5-95CA-4E49-BB87-381345F76B5E}"/>
                    </a:ext>
                  </a:extLst>
                </p:cNvPr>
                <p:cNvSpPr txBox="1"/>
                <p:nvPr/>
              </p:nvSpPr>
              <p:spPr>
                <a:xfrm>
                  <a:off x="5380736" y="3711704"/>
                  <a:ext cx="1745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action</a:t>
                  </a:r>
                  <a:r>
                    <a:rPr lang="en-US" i="1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DF32D5-95CA-4E49-BB87-381345F76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0736" y="3711704"/>
                  <a:ext cx="174528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797" t="-10000" r="-350" b="-266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CBD18F9-FA35-4DDB-99A2-13F34905E7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0567" y="3270087"/>
              <a:ext cx="0" cy="5334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aphicFrame>
        <p:nvGraphicFramePr>
          <p:cNvPr id="56" name="Table 63">
            <a:extLst>
              <a:ext uri="{FF2B5EF4-FFF2-40B4-BE49-F238E27FC236}">
                <a16:creationId xmlns:a16="http://schemas.microsoft.com/office/drawing/2014/main" id="{AE5A0D84-1373-4AB2-AD15-7D1C73B46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048818"/>
              </p:ext>
            </p:extLst>
          </p:nvPr>
        </p:nvGraphicFramePr>
        <p:xfrm>
          <a:off x="1541307" y="4990732"/>
          <a:ext cx="69958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960">
                  <a:extLst>
                    <a:ext uri="{9D8B030D-6E8A-4147-A177-3AD203B41FA5}">
                      <a16:colId xmlns:a16="http://schemas.microsoft.com/office/drawing/2014/main" val="1487118975"/>
                    </a:ext>
                  </a:extLst>
                </a:gridCol>
                <a:gridCol w="2331960">
                  <a:extLst>
                    <a:ext uri="{9D8B030D-6E8A-4147-A177-3AD203B41FA5}">
                      <a16:colId xmlns:a16="http://schemas.microsoft.com/office/drawing/2014/main" val="875602381"/>
                    </a:ext>
                  </a:extLst>
                </a:gridCol>
                <a:gridCol w="2331960">
                  <a:extLst>
                    <a:ext uri="{9D8B030D-6E8A-4147-A177-3AD203B41FA5}">
                      <a16:colId xmlns:a16="http://schemas.microsoft.com/office/drawing/2014/main" val="3256823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MDP Planning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Value-based RL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Policy-based RL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22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DCF83-579B-4902-903D-C4D033E3C067}"/>
                  </a:ext>
                </a:extLst>
              </p:cNvPr>
              <p:cNvSpPr txBox="1"/>
              <p:nvPr/>
            </p:nvSpPr>
            <p:spPr>
              <a:xfrm>
                <a:off x="3503806" y="4334241"/>
                <a:ext cx="2259658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dirty="0"/>
                  <a:t>action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6DCF83-579B-4902-903D-C4D033E3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806" y="4334241"/>
                <a:ext cx="2259658" cy="646331"/>
              </a:xfrm>
              <a:prstGeom prst="rect">
                <a:avLst/>
              </a:prstGeom>
              <a:blipFill>
                <a:blip r:embed="rId13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CE1FA8D7-D4C6-42BF-95B8-4E600DB9F94D}"/>
              </a:ext>
            </a:extLst>
          </p:cNvPr>
          <p:cNvSpPr/>
          <p:nvPr/>
        </p:nvSpPr>
        <p:spPr bwMode="auto">
          <a:xfrm>
            <a:off x="3505200" y="2209800"/>
            <a:ext cx="2286000" cy="32766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87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D521-5CC1-49C9-8D43-100175442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Off-policy, Value Iteration: in state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, Q update w. one-step lookahead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by taking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200" dirty="0"/>
                  <a:t> among all possible actions.</a:t>
                </a:r>
                <a:endParaRPr lang="en-SE" sz="3200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1D521-5CC1-49C9-8D43-100175442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553" r="-2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FAF1B-95F4-462A-9431-6B13AE21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1C610-4117-4EBC-A45E-B20922A6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84882"/>
            <a:ext cx="7772400" cy="318526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B96350D-02A0-4A95-E42E-EF5354B9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Learning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5472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CC8-E463-4818-A88A-863B78A2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QL is Off-Policy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A896A-9038-4482-962D-91935462E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3124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QL’s target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always greedy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Behavior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is typically more exploratory,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-greedy, or uniform random, or even arbitrary policy.</a:t>
                </a:r>
              </a:p>
              <a:p>
                <a:r>
                  <a:rPr lang="en-US" dirty="0"/>
                  <a:t>No need for Importance Sampling.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A896A-9038-4482-962D-91935462E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3124200"/>
              </a:xfrm>
              <a:blipFill>
                <a:blip r:embed="rId2"/>
                <a:stretch>
                  <a:fillRect l="-1481" t="-5458" b="-487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E5B23-0BC5-4E93-BFD1-DDC346A2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1C5D4-8A5F-4817-A417-D34B5013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78416"/>
            <a:ext cx="4391852" cy="225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EEFAD-19C9-4412-933C-0C9AA58E4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" y="4332296"/>
            <a:ext cx="5334000" cy="18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3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111C-9E47-4B68-B899-FB3377A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6.6: Cliff Walking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2A39E-B3DF-4F8F-931B-C99D6FEF6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32004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Reward is −1 on all transitions except those into the region marked “The Cliff.” Stepping into this region incurs a reward of −100 and sends the agent instantly back to the start. </a:t>
                </a:r>
                <a:r>
                  <a:rPr lang="en-US" dirty="0">
                    <a:solidFill>
                      <a:srgbClr val="C00000"/>
                    </a:solidFill>
                  </a:rPr>
                  <a:t>Env is deterministic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Graph shows the performance of the </a:t>
                </a:r>
                <a:r>
                  <a:rPr lang="en-US" dirty="0" err="1"/>
                  <a:t>Sarsa</a:t>
                </a:r>
                <a:r>
                  <a:rPr lang="en-US" dirty="0"/>
                  <a:t> and Q-learning methods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action selection,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. After an initial transient, Q-learning learns values for the optimal policy, that which travels right along the edge of the cliff. Unfortunately, this results in its occasionally falling off the cliff because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 greedy action selection. </a:t>
                </a:r>
                <a:r>
                  <a:rPr lang="en-US" dirty="0" err="1"/>
                  <a:t>Sarsa</a:t>
                </a:r>
                <a:r>
                  <a:rPr lang="en-US" dirty="0"/>
                  <a:t>, on the other hand, takes the action selection into account and learns the longer but safer path through the upper part of he grid. Although Q-learning learns the values of the optimal policy, its online performance is worse than that of </a:t>
                </a:r>
                <a:r>
                  <a:rPr lang="en-US" dirty="0" err="1"/>
                  <a:t>Sarsa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were gradually reduced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both methods would asymptotically converge to the optimal policy.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2A39E-B3DF-4F8F-931B-C99D6FEF6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3200400"/>
              </a:xfrm>
              <a:blipFill>
                <a:blip r:embed="rId3"/>
                <a:stretch>
                  <a:fillRect l="-444" t="-2857" r="-5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5EF6-55D3-494A-BBDE-B7267EFD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8C092-7A71-4E58-A9A0-A8F47B0BB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0" y="4294936"/>
            <a:ext cx="5347491" cy="2413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ED9A4-FA99-458B-A8B5-3137F720C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959" y="4294936"/>
            <a:ext cx="3751516" cy="23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066800"/>
                <a:ext cx="8534400" cy="563880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An MDP consists of: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Set of states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𝑆</m:t>
                    </m:r>
                  </m:oMath>
                </a14:m>
                <a:endParaRPr lang="en-US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Start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s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0</m:t>
                        </m:r>
                      </m:sub>
                    </m:sSub>
                  </m:oMath>
                </a14:m>
                <a:endParaRPr lang="en-US" baseline="-25000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Set of 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𝐴</m:t>
                    </m:r>
                  </m:oMath>
                </a14:m>
                <a:endParaRPr lang="en-US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Transitions and rewards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ea typeface="ＭＳ Ｐゴシック" pitchFamily="34" charset="-128"/>
                  </a:rPr>
                  <a:t> </a:t>
                </a:r>
                <a:r>
                  <a:rPr lang="en-US" altLang="ja-JP" dirty="0">
                    <a:ea typeface="ＭＳ Ｐゴシック" pitchFamily="34" charset="-128"/>
                  </a:rPr>
                  <a:t>(w. discount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pitchFamily="34" charset="-128"/>
                        <a:sym typeface="Symbol" pitchFamily="18" charset="2"/>
                      </a:rPr>
                      <m:t></m:t>
                    </m:r>
                  </m:oMath>
                </a14:m>
                <a:r>
                  <a:rPr lang="en-US" altLang="ja-JP" dirty="0">
                    <a:ea typeface="ＭＳ Ｐゴシック" pitchFamily="34" charset="-128"/>
                  </a:rPr>
                  <a:t>)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Policy maps from states to actions: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Deterministic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defines a deterministic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for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Stochastic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dirty="0"/>
                  <a:t> defines a probability distribution over possible actions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for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  <a:endParaRPr lang="en-US" dirty="0"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dirty="0">
                    <a:ea typeface="ＭＳ Ｐゴシック" pitchFamily="34" charset="-128"/>
                  </a:rPr>
                  <a:t>Markov means that next state only depends on current state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−1,…,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endParaRPr lang="en-US" dirty="0">
                  <a:ea typeface="ＭＳ Ｐゴシック" pitchFamily="34" charset="-128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altLang="ja-JP" dirty="0">
                    <a:ea typeface="ＭＳ Ｐゴシック" pitchFamily="34" charset="-128"/>
                  </a:rPr>
                  <a:t>Given the present state, the future and the past are independent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900" dirty="0"/>
                  <a:t>e.g., for driving task, current vehicle position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900" dirty="0"/>
                  <a:t> as the state does not satisfy the Markov property, since the next state depends on not only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900" dirty="0"/>
                  <a:t>, but also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900" dirty="0"/>
                  <a:t>, acceleration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900" dirty="0"/>
                  <a:t>. (assuming acceleration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9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900" dirty="0"/>
                  <a:t> stays constant within each step) If we redefine the state as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sz="2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9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9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̈"/>
                                <m:ctrlPr>
                                  <a:rPr lang="en-US" sz="29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9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9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900" dirty="0"/>
                  <a:t>, then it satisfies the Markov property.</a:t>
                </a:r>
              </a:p>
              <a:p>
                <a:pPr lvl="1"/>
                <a:r>
                  <a:rPr lang="en-US" dirty="0"/>
                  <a:t>Or, current snapshot of front camera view can be used as the state (e.g., NVIDIA’s </a:t>
                </a:r>
                <a:r>
                  <a:rPr lang="en-US" dirty="0" err="1"/>
                  <a:t>PilotNet</a:t>
                </a:r>
                <a:r>
                  <a:rPr lang="en-US" dirty="0"/>
                  <a:t>), but some works use past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video frames as the state to capture more dynamics (e.g., Waymo’s </a:t>
                </a:r>
                <a:r>
                  <a:rPr lang="en-US" dirty="0" err="1"/>
                  <a:t>ChauffeurNet</a:t>
                </a:r>
                <a:r>
                  <a:rPr lang="en-US" dirty="0"/>
                  <a:t>).</a:t>
                </a:r>
                <a:endParaRPr lang="en-SE" dirty="0"/>
              </a:p>
            </p:txBody>
          </p:sp>
        </mc:Choice>
        <mc:Fallback xmlns="">
          <p:sp>
            <p:nvSpPr>
              <p:cNvPr id="4198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534400" cy="5638801"/>
              </a:xfrm>
              <a:blipFill>
                <a:blip r:embed="rId3"/>
                <a:stretch>
                  <a:fillRect l="-786" t="-2811" r="-2429" b="-6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07779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ECF6-FD1E-4FEC-86D3-8C83FB71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vs. DQN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97A8-2F3B-49C5-8B10-0139D7AE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2050" name="Picture 2" descr="deep q-learning">
            <a:extLst>
              <a:ext uri="{FF2B5EF4-FFF2-40B4-BE49-F238E27FC236}">
                <a16:creationId xmlns:a16="http://schemas.microsoft.com/office/drawing/2014/main" id="{5BF436BF-3E71-419F-B599-E308357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5860"/>
            <a:ext cx="8064896" cy="52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1A89F-A018-4837-B93A-0A47DC72E11B}"/>
              </a:ext>
            </a:extLst>
          </p:cNvPr>
          <p:cNvSpPr txBox="1"/>
          <p:nvPr/>
        </p:nvSpPr>
        <p:spPr>
          <a:xfrm>
            <a:off x="2051719" y="6604084"/>
            <a:ext cx="525516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https://www.analyticsvidhya.com/blog/2019/04/introduction-deep-q-learning-python/</a:t>
            </a:r>
          </a:p>
        </p:txBody>
      </p:sp>
    </p:spTree>
    <p:extLst>
      <p:ext uri="{BB962C8B-B14F-4D97-AF65-F5344CB8AC3E}">
        <p14:creationId xmlns:p14="http://schemas.microsoft.com/office/powerpoint/2010/main" val="238868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2643-2F9B-47E0-8DC1-DB6E0A68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Approximations of Value Functions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30F6C-4DE3-4B74-968D-DECB64071E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124744"/>
                <a:ext cx="4572000" cy="573325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Upper:</a:t>
                </a:r>
              </a:p>
              <a:p>
                <a:pPr lvl="1"/>
                <a:r>
                  <a:rPr lang="en-US" dirty="0"/>
                  <a:t>Left: state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params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Middle: 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params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Right: action value functions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params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, since we need all Q-values for computing greedy policy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Lower: </a:t>
                </a:r>
              </a:p>
              <a:p>
                <a:pPr lvl="1"/>
                <a:r>
                  <a:rPr lang="en-US" dirty="0"/>
                  <a:t>Use Neural Network as action value functions (corresponds to upper middle and right).</a:t>
                </a:r>
                <a:endParaRPr lang="en-SE" dirty="0"/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30F6C-4DE3-4B74-968D-DECB64071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124744"/>
                <a:ext cx="4572000" cy="5733256"/>
              </a:xfrm>
              <a:blipFill>
                <a:blip r:embed="rId2"/>
                <a:stretch>
                  <a:fillRect l="-2267" t="-2447" r="-16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8F95-DA09-42C8-8841-D8FAF64F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CF6A5-1F76-453A-9A82-DDFCBEBB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219200"/>
            <a:ext cx="4305300" cy="229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32EAC-5728-4B7F-BECC-6CE02198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245" y="3652346"/>
            <a:ext cx="4305299" cy="299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3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02AA-FD9E-47D1-9327-98E545C0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F19CC-2FE1-4D1F-8F5D-3B0E9F7FA3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85860"/>
                <a:ext cx="8839200" cy="181431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Optimization objective is to minimize </a:t>
                </a:r>
                <a:r>
                  <a:rPr lang="en-US" dirty="0">
                    <a:solidFill>
                      <a:srgbClr val="C00000"/>
                    </a:solidFill>
                  </a:rPr>
                  <a:t>Value Error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is the fraction of time spent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when following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called the </a:t>
                </a:r>
                <a:r>
                  <a:rPr lang="en-US" dirty="0">
                    <a:solidFill>
                      <a:srgbClr val="C00000"/>
                    </a:solidFill>
                  </a:rPr>
                  <a:t>on-policy distribution</a:t>
                </a:r>
                <a:r>
                  <a:rPr lang="en-US" dirty="0"/>
                  <a:t> under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 A 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visited more frequently, hence estimation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is given more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F19CC-2FE1-4D1F-8F5D-3B0E9F7FA3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85860"/>
                <a:ext cx="8839200" cy="1814311"/>
              </a:xfrm>
              <a:blipFill>
                <a:blip r:embed="rId3"/>
                <a:stretch>
                  <a:fillRect l="-759" t="-8389" r="-345" b="-114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1A115D-6E58-4130-855D-A2F24194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" y="3100172"/>
            <a:ext cx="9033970" cy="36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53F1-7D6E-4C47-B7AA-1AE7A2DB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461"/>
            <a:ext cx="8229600" cy="868362"/>
          </a:xfrm>
        </p:spPr>
        <p:txBody>
          <a:bodyPr/>
          <a:lstStyle/>
          <a:p>
            <a:r>
              <a:rPr lang="en-US" sz="3600" dirty="0"/>
              <a:t>Gradient Descent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AE366-CD29-4F0E-BEBB-39C50EC20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88547"/>
                <a:ext cx="8839200" cy="24482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corresponds to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, and 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 to the objective value (i.e., loss function)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weight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  </a:t>
                </a:r>
              </a:p>
              <a:p>
                <a:r>
                  <a:rPr lang="en-US" dirty="0"/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adjust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in the direction of the negative of the gradient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step-size parameter that is typically gradually reduced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AE366-CD29-4F0E-BEBB-39C50EC20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88547"/>
                <a:ext cx="8839200" cy="2448272"/>
              </a:xfrm>
              <a:blipFill>
                <a:blip r:embed="rId3"/>
                <a:stretch>
                  <a:fillRect l="-966" t="-5224" r="-2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FF89B59-3E03-4D62-BE82-FC1565B31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19" y="3501008"/>
            <a:ext cx="6850762" cy="3285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C052B-FE25-416A-82F3-9BE9D49F9652}"/>
                  </a:ext>
                </a:extLst>
              </p:cNvPr>
              <p:cNvSpPr/>
              <p:nvPr/>
            </p:nvSpPr>
            <p:spPr>
              <a:xfrm>
                <a:off x="1115616" y="3815086"/>
                <a:ext cx="1055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C052B-FE25-416A-82F3-9BE9D49F9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815086"/>
                <a:ext cx="10553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7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3878-B3B1-4ACA-98A5-7516906A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 (SGD)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D76C7-FB11-4EB3-AC94-18A4954DD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85860"/>
                <a:ext cx="8839200" cy="53835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Gradient Descent for minimizing Mean Squared Value Error (impractical for a large number of states)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SGD: on each step, update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based on a single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D76C7-FB11-4EB3-AC94-18A4954DD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85860"/>
                <a:ext cx="8839200" cy="5383500"/>
              </a:xfrm>
              <a:blipFill>
                <a:blip r:embed="rId3"/>
                <a:stretch>
                  <a:fillRect l="-1379" t="-1472" r="-1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82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D918-59E8-4033-A8D8-01EAD3DD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Monte Carlo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D73DC-481C-4CE3-805C-790F34C1C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Monte Carlo: Use MC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as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≐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D73DC-481C-4CE3-805C-790F34C1C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72CED1-28DE-4E62-99A3-E43BC746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7" y="3717032"/>
            <a:ext cx="838560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25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FD657D-CED9-44A9-87B9-73C01B2491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2400" y="25257"/>
                <a:ext cx="8742218" cy="868362"/>
              </a:xfrm>
            </p:spPr>
            <p:txBody>
              <a:bodyPr/>
              <a:lstStyle/>
              <a:p>
                <a:r>
                  <a:rPr lang="en-US" sz="3200" dirty="0"/>
                  <a:t>Semi-Gradient TD(0) for Estimating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FD657D-CED9-44A9-87B9-73C01B249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25257"/>
                <a:ext cx="8742218" cy="868362"/>
              </a:xfrm>
              <a:blipFill>
                <a:blip r:embed="rId2"/>
                <a:stretch>
                  <a:fillRect b="-62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92BAF-D5D0-4099-B4B9-E373ED54C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980728"/>
                <a:ext cx="8839200" cy="266429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Use TD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as 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Semi-Gradient TD(0): use the semi-gradient as approximation to the real gradient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It may not converge to local minimum, but it converges faster than Gradient MC due to more frequent (per timestep instead of per episode) and less noisy updates.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92BAF-D5D0-4099-B4B9-E373ED54C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980728"/>
                <a:ext cx="8839200" cy="2664296"/>
              </a:xfrm>
              <a:blipFill>
                <a:blip r:embed="rId3"/>
                <a:stretch>
                  <a:fillRect l="-483" t="-3432" b="-2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7689C4-828E-4E51-A88A-7DA6D52E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" y="3501008"/>
            <a:ext cx="6845786" cy="3285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0469A-F624-43C6-BAA6-CFF2FF726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4595825"/>
            <a:ext cx="3611475" cy="216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90DE-B9C2-4D9F-B6AF-DA8FD752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TD vs. </a:t>
            </a:r>
            <a:r>
              <a:rPr lang="en-US"/>
              <a:t>Supervised Learning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5FE5B-8D2C-4301-8159-87390FD67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TD tries to learn parametrize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training dataset: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 (non </a:t>
                </a:r>
                <a:r>
                  <a:rPr lang="en-US" dirty="0" err="1"/>
                  <a:t>i.i.d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c.f. Supervised Learning, with fixed and given target (</a:t>
                </a:r>
                <a:r>
                  <a:rPr lang="en-US" dirty="0" err="1"/>
                  <a:t>i.i.d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training dataset: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5FE5B-8D2C-4301-8159-87390FD67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509" r="-21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43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DF4C-6F08-4544-9F26-EC8BE082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 w. Linear Function Approximation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AA991-1D74-4AC1-8858-BBC05D037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85860"/>
                <a:ext cx="8839200" cy="550071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 linear value function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for feature vector of size 2: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≐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Semi-gradient TD: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 update =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TD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feature value</a:t>
                </a:r>
              </a:p>
              <a:p>
                <a:r>
                  <a:rPr lang="en-US" dirty="0"/>
                  <a:t>A theorem relating Linear TD’s fixed-point and minimum of Value Error: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𝑉𝐸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𝑇𝐷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𝑉𝐸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7AA991-1D74-4AC1-8858-BBC05D037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85860"/>
                <a:ext cx="8839200" cy="5500718"/>
              </a:xfrm>
              <a:blipFill>
                <a:blip r:embed="rId3"/>
                <a:stretch>
                  <a:fillRect l="-759" t="-1885" r="-4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64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03E8-8263-4B49-BA20-145EF9AC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TD is a Special Case of Linear TD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9F99D-9B38-4E61-A552-8E0810908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85860"/>
                <a:ext cx="8839200" cy="567153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 Tabular TD, feature vector is one-hot encoding of states: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 …0 1 0 …0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element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others. This assigns a value to each individual state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for 2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have 2 features: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Semi-gradient TD becomes: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as Tabular TD: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Similarly, tabular MC is a special case of Linear Gradient MC.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9F99D-9B38-4E61-A552-8E0810908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85860"/>
                <a:ext cx="8839200" cy="5671532"/>
              </a:xfrm>
              <a:blipFill>
                <a:blip r:embed="rId2"/>
                <a:stretch>
                  <a:fillRect l="-759" t="-18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55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489-075E-4EF7-8E98-CF205AD0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1C526-1EC2-4C7E-9CF5-C8742557EA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325693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For this MDP with a single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two possible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and</a:t>
                </a:r>
                <a:r>
                  <a:rPr lang="en-US" b="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r>
                  <a:rPr lang="en-US" dirty="0"/>
                  <a:t>. Are these valid policies?</a:t>
                </a:r>
              </a:p>
              <a:p>
                <a:pPr lvl="1"/>
                <a:r>
                  <a:rPr lang="en-US" dirty="0"/>
                  <a:t>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𝑙𝑒𝑓𝑡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𝑟𝑖𝑔h𝑡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=0.5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(goes left or right with equal probability. uniform random policy)</a:t>
                </a:r>
              </a:p>
              <a:p>
                <a:pPr lvl="1"/>
                <a:r>
                  <a:rPr lang="en-US" dirty="0">
                    <a:ea typeface="ＭＳ Ｐゴシック" pitchFamily="34" charset="-128"/>
                  </a:rPr>
                  <a:t>2)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𝑙𝑒𝑓𝑡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=1.0,</m:t>
                    </m:r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𝑟𝑖𝑔h𝑡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ＭＳ Ｐゴシック" pitchFamily="34" charset="-128"/>
                      </a:rPr>
                      <m:t>=0</m:t>
                    </m:r>
                  </m:oMath>
                </a14:m>
                <a:r>
                  <a:rPr lang="en-US" dirty="0">
                    <a:ea typeface="ＭＳ Ｐゴシック" pitchFamily="34" charset="-128"/>
                  </a:rPr>
                  <a:t> (always goes left)</a:t>
                </a:r>
              </a:p>
              <a:p>
                <a:pPr lvl="1"/>
                <a:r>
                  <a:rPr lang="en-US" dirty="0"/>
                  <a:t>3) Alternating left and right, i.e., if previous action is left, then current action must be right, next action must be left, and so on.</a:t>
                </a:r>
              </a:p>
              <a:p>
                <a:pPr lvl="1"/>
                <a:r>
                  <a:rPr lang="en-US" dirty="0"/>
                  <a:t>ANS: 3) is not a valid policy, since it depends on the history of actions. To be a valid policy, the action must depend on the current state only.</a:t>
                </a:r>
              </a:p>
              <a:p>
                <a:r>
                  <a:rPr lang="en-US" dirty="0"/>
                  <a:t>We can redefine the MDP’ extended state to include the last action as part of it, then 3) is a valid policy for the new MDP.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1C526-1EC2-4C7E-9CF5-C8742557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3256932"/>
              </a:xfrm>
              <a:blipFill>
                <a:blip r:embed="rId2"/>
                <a:stretch>
                  <a:fillRect l="-667" t="-26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2C016-AD77-4E9B-B517-3C44C7C5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8E0AA-B292-4CB7-BE33-BF35DE5D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23732"/>
            <a:ext cx="4495800" cy="2450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EAFFCC-FF81-4C3F-A3CA-ED8B86E40E58}"/>
                  </a:ext>
                </a:extLst>
              </p:cNvPr>
              <p:cNvSpPr txBox="1"/>
              <p:nvPr/>
            </p:nvSpPr>
            <p:spPr>
              <a:xfrm>
                <a:off x="4267199" y="5618446"/>
                <a:ext cx="37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EAFFCC-FF81-4C3F-A3CA-ED8B86E4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9" y="5618446"/>
                <a:ext cx="3751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AE825-B4B0-4CF6-B104-D873C9AFF80F}"/>
                  </a:ext>
                </a:extLst>
              </p:cNvPr>
              <p:cNvSpPr txBox="1"/>
              <p:nvPr/>
            </p:nvSpPr>
            <p:spPr>
              <a:xfrm>
                <a:off x="3391125" y="4202668"/>
                <a:ext cx="1063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AE825-B4B0-4CF6-B104-D873C9AF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25" y="4202668"/>
                <a:ext cx="106362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661543-AA82-4451-BC66-9E1082216E8E}"/>
                  </a:ext>
                </a:extLst>
              </p:cNvPr>
              <p:cNvSpPr txBox="1"/>
              <p:nvPr/>
            </p:nvSpPr>
            <p:spPr>
              <a:xfrm>
                <a:off x="4454750" y="4202668"/>
                <a:ext cx="12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661543-AA82-4451-BC66-9E108221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50" y="4202668"/>
                <a:ext cx="120308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344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3DD2-8852-4269-9157-DDC3A889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Summary: Action </a:t>
            </a:r>
            <a:r>
              <a:rPr lang="en-US" dirty="0"/>
              <a:t>Value Function Update Equations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FDCF7-BF81-4761-A1E4-B7DDB2B41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22688"/>
                <a:ext cx="9172128" cy="583531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Recall </a:t>
                </a:r>
                <a:r>
                  <a:rPr lang="en-US" dirty="0" err="1"/>
                  <a:t>Sarsa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Semi-Gradient </a:t>
                </a:r>
                <a:r>
                  <a:rPr lang="en-US" dirty="0" err="1"/>
                  <a:t>Sarsa</a:t>
                </a:r>
                <a:r>
                  <a:rPr lang="en-US" dirty="0"/>
                  <a:t> w. function approximation: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Recall Expected </a:t>
                </a:r>
                <a:r>
                  <a:rPr lang="en-US" dirty="0" err="1"/>
                  <a:t>Sarsa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Semi-Gradient Expected </a:t>
                </a:r>
                <a:r>
                  <a:rPr lang="en-US" dirty="0" err="1"/>
                  <a:t>Sarsa</a:t>
                </a:r>
                <a:r>
                  <a:rPr lang="en-US" dirty="0"/>
                  <a:t> w. Function Approximation: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Recall QL: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Semi-Gradient QL w. Function Approximation: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(Optional) linear function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FDCF7-BF81-4761-A1E4-B7DDB2B41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22688"/>
                <a:ext cx="9172128" cy="5835312"/>
              </a:xfrm>
              <a:blipFill>
                <a:blip r:embed="rId3"/>
                <a:stretch>
                  <a:fillRect l="-731" t="-17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73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D570-48D3-46D8-837A-4E6ADDCF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MDP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A2C53-8BEC-4003-9848-76B95A67D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18288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Green nodes denote 3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; Red nodes denote 2 possible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each state. Each red node can also be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Agent taking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may get different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next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denoted as state transition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, due to environment uncertainty (all rewards are 0 expect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show in fig).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A2C53-8BEC-4003-9848-76B95A67D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1828800"/>
              </a:xfrm>
              <a:blipFill>
                <a:blip r:embed="rId3"/>
                <a:stretch>
                  <a:fillRect l="-667" t="-4667" r="-8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6112A-F651-4925-9EFE-29AD3979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24E9D-00AD-4B13-8F9B-A9D3B245A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762219"/>
            <a:ext cx="5029200" cy="39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4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5398-7B4F-4DCB-9FF3-4B4F9AFD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Reward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6B1DB-2696-4902-A1AC-12986A74D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799"/>
                <a:ext cx="8839200" cy="325119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For the vehicle in left fig: </a:t>
                </a:r>
              </a:p>
              <a:p>
                <a:pPr lvl="1"/>
                <a:r>
                  <a:rPr lang="en-US" sz="2000" dirty="0"/>
                  <a:t>state: Pose of ego-car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environment map; </a:t>
                </a:r>
                <a:r>
                  <a:rPr lang="en-US" sz="2100" dirty="0"/>
                  <a:t>action: Steering wheel/brake/acceleration</a:t>
                </a:r>
              </a:p>
              <a:p>
                <a:r>
                  <a:rPr lang="en-US" sz="2400" dirty="0"/>
                  <a:t>Possible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​=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𝑐𝑎𝑟</m:t>
                        </m:r>
                      </m:sub>
                    </m:sSub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l-GR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​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𝑐𝑡𝑒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Weight sum to maximum longitudinal velocity (first term), and minimize cross-track error (distance to lane center)</a:t>
                </a:r>
              </a:p>
              <a:p>
                <a:pPr lvl="1"/>
                <a:r>
                  <a:rPr lang="en-US" sz="2000" dirty="0"/>
                  <a:t>This is an example of dense reward (e.g., at every time step), as opposed to sparse reward (e.g., only at the end of each episode)</a:t>
                </a:r>
              </a:p>
              <a:p>
                <a:r>
                  <a:rPr lang="en-US" sz="2400" dirty="0"/>
                  <a:t>Compare with twiddle() :</a:t>
                </a:r>
              </a:p>
              <a:p>
                <a:pPr lvl="1"/>
                <a:r>
                  <a:rPr lang="en-US" sz="2000" dirty="0"/>
                  <a:t>twiddle() can be viewed as an RL algorithm (policy gradient), that learns PID parameters with sparse reward (cost function is average cross-track error (</a:t>
                </a:r>
                <a:r>
                  <a:rPr lang="en-US" sz="2000" dirty="0" err="1"/>
                  <a:t>cte</a:t>
                </a:r>
                <a:r>
                  <a:rPr lang="en-US" sz="2000" dirty="0"/>
                  <a:t>), computed at the end of each simulation episode, as sum of squares of </a:t>
                </a:r>
                <a:r>
                  <a:rPr lang="en-US" sz="2000" dirty="0" err="1"/>
                  <a:t>ctes</a:t>
                </a:r>
                <a:r>
                  <a:rPr lang="en-US" sz="2000" dirty="0"/>
                  <a:t> for N timesteps divided by N. But it is very crude: </a:t>
                </a:r>
              </a:p>
              <a:p>
                <a:pPr lvl="1"/>
                <a:r>
                  <a:rPr lang="en-US" sz="2000" dirty="0"/>
                  <a:t>It does not use the numeric value of </a:t>
                </a:r>
                <a:r>
                  <a:rPr lang="en-US" sz="2000" dirty="0" err="1"/>
                  <a:t>cte</a:t>
                </a:r>
                <a:r>
                  <a:rPr lang="en-US" sz="2000" dirty="0"/>
                  <a:t>, only its relative size (if err &lt; </a:t>
                </a:r>
                <a:r>
                  <a:rPr lang="en-US" sz="2000" dirty="0" err="1"/>
                  <a:t>best_err</a:t>
                </a:r>
                <a:r>
                  <a:rPr lang="en-US" sz="2000" dirty="0"/>
                  <a:t>);</a:t>
                </a:r>
              </a:p>
              <a:p>
                <a:pPr lvl="1"/>
                <a:r>
                  <a:rPr lang="en-US" sz="2000" dirty="0"/>
                  <a:t>Cost function does not include heading angle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; </a:t>
                </a:r>
              </a:p>
              <a:p>
                <a:pPr lvl="1"/>
                <a:r>
                  <a:rPr lang="en-US" sz="2000" dirty="0"/>
                  <a:t>if the track is very long and irregular, then we can make the reward denser, to adjust PID parameters every K timesteps instead of at the end of each episode.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6B1DB-2696-4902-A1AC-12986A74D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799"/>
                <a:ext cx="8839200" cy="3251198"/>
              </a:xfrm>
              <a:blipFill>
                <a:blip r:embed="rId3"/>
                <a:stretch>
                  <a:fillRect l="-345" t="-2064" r="-4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29ED-E53B-4687-9ADD-96EFD79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E3455-1347-4CAB-867A-B4337B1EEC42}"/>
              </a:ext>
            </a:extLst>
          </p:cNvPr>
          <p:cNvSpPr/>
          <p:nvPr/>
        </p:nvSpPr>
        <p:spPr>
          <a:xfrm>
            <a:off x="2609849" y="6566935"/>
            <a:ext cx="3924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04C48"/>
                </a:solidFill>
                <a:latin typeface="Helvetica Neue"/>
              </a:rPr>
              <a:t>Ben Lau, Quantitative Researcher, Hobbyist, at </a:t>
            </a:r>
            <a:r>
              <a:rPr lang="en-US" sz="1000" dirty="0" err="1">
                <a:solidFill>
                  <a:srgbClr val="504C48"/>
                </a:solidFill>
                <a:latin typeface="Helvetica Neue"/>
              </a:rPr>
              <a:t>MLconf</a:t>
            </a:r>
            <a:r>
              <a:rPr lang="en-US" sz="1000" dirty="0">
                <a:solidFill>
                  <a:srgbClr val="504C48"/>
                </a:solidFill>
                <a:latin typeface="Helvetica Neue"/>
              </a:rPr>
              <a:t> NYC 2017</a:t>
            </a:r>
            <a:endParaRPr lang="en-US" sz="1000" b="0" i="0" dirty="0">
              <a:solidFill>
                <a:srgbClr val="504C48"/>
              </a:solidFill>
              <a:effectLst/>
              <a:latin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13E14F-7798-4E0A-8121-A9BA04CD9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4953000" cy="22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3CFC7-8CDD-4317-A6A7-53B0A3B21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61" y="4110716"/>
            <a:ext cx="3124200" cy="2456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B3ABA-0CDC-4D20-B978-DB4AC3965F45}"/>
              </a:ext>
            </a:extLst>
          </p:cNvPr>
          <p:cNvSpPr txBox="1"/>
          <p:nvPr/>
        </p:nvSpPr>
        <p:spPr>
          <a:xfrm>
            <a:off x="7239000" y="6172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twiddle()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2466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8F23-D31D-4C00-94E6-526F9939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DeepRacer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0737-D041-45FF-BC14-065F2EE56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Amazon Web Services (AWS) launched </a:t>
            </a:r>
            <a:r>
              <a:rPr lang="en-US" dirty="0" err="1"/>
              <a:t>DeepRacer</a:t>
            </a:r>
            <a:r>
              <a:rPr lang="en-US" dirty="0"/>
              <a:t> in 2018 for training AD algorithms with RL</a:t>
            </a:r>
          </a:p>
          <a:p>
            <a:pPr lvl="1"/>
            <a:r>
              <a:rPr lang="en-US" dirty="0">
                <a:hlinkClick r:id="rId3"/>
              </a:rPr>
              <a:t>https://aws.amazon.com/deepracer/</a:t>
            </a:r>
            <a:endParaRPr lang="en-US" dirty="0"/>
          </a:p>
          <a:p>
            <a:r>
              <a:rPr lang="en-US" dirty="0"/>
              <a:t>You can train RL algorithm in the simulator on AWS cloud, but it costs money after some free time.</a:t>
            </a:r>
          </a:p>
          <a:p>
            <a:r>
              <a:rPr lang="en-US" dirty="0"/>
              <a:t>They hold competitions, both online and in real-world. 1/10</a:t>
            </a:r>
            <a:r>
              <a:rPr lang="en-US" baseline="30000" dirty="0"/>
              <a:t>th</a:t>
            </a:r>
            <a:r>
              <a:rPr lang="en-US" dirty="0"/>
              <a:t> scale race </a:t>
            </a:r>
            <a:r>
              <a:rPr lang="en-US"/>
              <a:t>car costs </a:t>
            </a:r>
            <a:r>
              <a:rPr lang="en-US" dirty="0"/>
              <a:t>USD $</a:t>
            </a:r>
            <a:r>
              <a:rPr lang="en-SE" dirty="0"/>
              <a:t>349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56777-5B3B-411F-976A-9C38FD87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1026" name="Picture 2" descr="You are doing great work improving your AWS DeepRacer model!">
            <a:extLst>
              <a:ext uri="{FF2B5EF4-FFF2-40B4-BE49-F238E27FC236}">
                <a16:creationId xmlns:a16="http://schemas.microsoft.com/office/drawing/2014/main" id="{717AC2E3-BE2F-40A2-BD45-13905500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32105"/>
            <a:ext cx="2438400" cy="20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51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8151-AB67-4323-94B6-D43EE9B9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89641-7012-4E3E-81DC-FE1E5595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70" y="451805"/>
            <a:ext cx="2429214" cy="6306430"/>
          </a:xfrm>
          <a:prstGeom prst="rect">
            <a:avLst/>
          </a:prstGeom>
        </p:spPr>
      </p:pic>
      <p:pic>
        <p:nvPicPr>
          <p:cNvPr id="2050" name="Picture 2" descr="Examples of parameters on the track">
            <a:extLst>
              <a:ext uri="{FF2B5EF4-FFF2-40B4-BE49-F238E27FC236}">
                <a16:creationId xmlns:a16="http://schemas.microsoft.com/office/drawing/2014/main" id="{7398211A-2BE8-4B86-88C3-1594CF31E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" y="3058480"/>
            <a:ext cx="6577344" cy="36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8811A3-A01B-4E52-B547-3B518E1B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D2B866-2ED2-4CC1-9145-B3C23CDFEA53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7"/>
            <a:ext cx="6197570" cy="89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Params for Writing Reward Function</a:t>
            </a:r>
            <a:endParaRPr lang="en-SE" kern="0" dirty="0"/>
          </a:p>
        </p:txBody>
      </p:sp>
    </p:spTree>
    <p:extLst>
      <p:ext uri="{BB962C8B-B14F-4D97-AF65-F5344CB8AC3E}">
        <p14:creationId xmlns:p14="http://schemas.microsoft.com/office/powerpoint/2010/main" val="178596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F6B5-D7B9-4D47-98BF-77E85B2B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Reward Function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CA95-493E-4BEA-AA8D-52AEF894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79110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def </a:t>
            </a:r>
            <a:r>
              <a:rPr lang="en-US" dirty="0" err="1"/>
              <a:t>reward_function</a:t>
            </a:r>
            <a:r>
              <a:rPr lang="en-US" dirty="0"/>
              <a:t>(params):</a:t>
            </a:r>
          </a:p>
          <a:p>
            <a:r>
              <a:rPr lang="en-US" dirty="0"/>
              <a:t>    '''Example of penalize steering, which helps mitigate zig-zag behaviors'''</a:t>
            </a:r>
          </a:p>
          <a:p>
            <a:r>
              <a:rPr lang="en-US" dirty="0"/>
              <a:t>    # Read input parameters</a:t>
            </a:r>
          </a:p>
          <a:p>
            <a:r>
              <a:rPr lang="en-US" dirty="0"/>
              <a:t>    </a:t>
            </a:r>
            <a:r>
              <a:rPr lang="en-US" dirty="0" err="1"/>
              <a:t>distance_from_center</a:t>
            </a:r>
            <a:r>
              <a:rPr lang="en-US" dirty="0"/>
              <a:t> = params['</a:t>
            </a:r>
            <a:r>
              <a:rPr lang="en-US" dirty="0" err="1"/>
              <a:t>distance_from_center</a:t>
            </a:r>
            <a:r>
              <a:rPr lang="en-US" dirty="0"/>
              <a:t>']</a:t>
            </a:r>
          </a:p>
          <a:p>
            <a:r>
              <a:rPr lang="en-US" dirty="0"/>
              <a:t>    </a:t>
            </a:r>
            <a:r>
              <a:rPr lang="en-US" dirty="0" err="1"/>
              <a:t>track_width</a:t>
            </a:r>
            <a:r>
              <a:rPr lang="en-US" dirty="0"/>
              <a:t> = params['</a:t>
            </a:r>
            <a:r>
              <a:rPr lang="en-US" dirty="0" err="1"/>
              <a:t>track_width</a:t>
            </a:r>
            <a:r>
              <a:rPr lang="en-US" dirty="0"/>
              <a:t>']</a:t>
            </a:r>
          </a:p>
          <a:p>
            <a:r>
              <a:rPr lang="en-US" dirty="0"/>
              <a:t>    steering = abs(params['</a:t>
            </a:r>
            <a:r>
              <a:rPr lang="en-US" dirty="0" err="1"/>
              <a:t>steering_angle</a:t>
            </a:r>
            <a:r>
              <a:rPr lang="en-US" dirty="0"/>
              <a:t>']) # Only need the absolute steering angle</a:t>
            </a:r>
          </a:p>
          <a:p>
            <a:endParaRPr lang="en-US" dirty="0"/>
          </a:p>
          <a:p>
            <a:r>
              <a:rPr lang="en-US" dirty="0"/>
              <a:t>    # Calculate 3 markers that are at varying distances away from the center line</a:t>
            </a:r>
          </a:p>
          <a:p>
            <a:r>
              <a:rPr lang="en-US" dirty="0"/>
              <a:t>    marker_1 = 0.1 * </a:t>
            </a:r>
            <a:r>
              <a:rPr lang="en-US" dirty="0" err="1"/>
              <a:t>track_width</a:t>
            </a:r>
            <a:endParaRPr lang="en-US" dirty="0"/>
          </a:p>
          <a:p>
            <a:r>
              <a:rPr lang="en-US" dirty="0"/>
              <a:t>    marker_2 = 0.25 * </a:t>
            </a:r>
            <a:r>
              <a:rPr lang="en-US" dirty="0" err="1"/>
              <a:t>track_width</a:t>
            </a:r>
            <a:endParaRPr lang="en-US" dirty="0"/>
          </a:p>
          <a:p>
            <a:r>
              <a:rPr lang="en-US" dirty="0"/>
              <a:t>    marker_3 = 0.5 * </a:t>
            </a:r>
            <a:r>
              <a:rPr lang="en-US" dirty="0" err="1"/>
              <a:t>track_width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# Give higher reward if the agent is closer to center line and vice versa</a:t>
            </a:r>
          </a:p>
          <a:p>
            <a:r>
              <a:rPr lang="en-US" dirty="0"/>
              <a:t>    if </a:t>
            </a:r>
            <a:r>
              <a:rPr lang="en-US" dirty="0" err="1"/>
              <a:t>distance_from_center</a:t>
            </a:r>
            <a:r>
              <a:rPr lang="en-US" dirty="0"/>
              <a:t> &lt;= marker_1:</a:t>
            </a:r>
          </a:p>
          <a:p>
            <a:r>
              <a:rPr lang="en-US" dirty="0"/>
              <a:t>        reward = 1</a:t>
            </a:r>
          </a:p>
          <a:p>
            <a:r>
              <a:rPr lang="en-US" dirty="0"/>
              <a:t>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distance_from_center</a:t>
            </a:r>
            <a:r>
              <a:rPr lang="en-US" dirty="0"/>
              <a:t> &lt;= marker_2:</a:t>
            </a:r>
          </a:p>
          <a:p>
            <a:r>
              <a:rPr lang="en-US" dirty="0"/>
              <a:t>        reward = 0.5</a:t>
            </a:r>
          </a:p>
          <a:p>
            <a:r>
              <a:rPr lang="en-US" dirty="0"/>
              <a:t>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distance_from_center</a:t>
            </a:r>
            <a:r>
              <a:rPr lang="en-US" dirty="0"/>
              <a:t> &lt;= marker_3:</a:t>
            </a:r>
          </a:p>
          <a:p>
            <a:r>
              <a:rPr lang="en-US" dirty="0"/>
              <a:t>        reward = 0.1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reward = 1e-3  # likely crashed/ close to off track</a:t>
            </a:r>
          </a:p>
          <a:p>
            <a:endParaRPr lang="en-US" dirty="0"/>
          </a:p>
          <a:p>
            <a:r>
              <a:rPr lang="en-US" dirty="0"/>
              <a:t>    # Steering penalty threshold, change the number based on your action space setting</a:t>
            </a:r>
          </a:p>
          <a:p>
            <a:r>
              <a:rPr lang="en-US" dirty="0"/>
              <a:t>    ABS_STEERING_THRESHOLD = 15</a:t>
            </a:r>
          </a:p>
          <a:p>
            <a:endParaRPr lang="en-US" dirty="0"/>
          </a:p>
          <a:p>
            <a:r>
              <a:rPr lang="en-US" dirty="0"/>
              <a:t>    # Penalize reward if the agent is steering too much</a:t>
            </a:r>
          </a:p>
          <a:p>
            <a:r>
              <a:rPr lang="en-US" dirty="0"/>
              <a:t>    if steering &gt; ABS_STEERING_THRESHOLD:</a:t>
            </a:r>
          </a:p>
          <a:p>
            <a:r>
              <a:rPr lang="en-US" dirty="0"/>
              <a:t>        reward *= 0.8</a:t>
            </a:r>
          </a:p>
          <a:p>
            <a:endParaRPr lang="en-US" dirty="0"/>
          </a:p>
          <a:p>
            <a:r>
              <a:rPr lang="en-US" dirty="0"/>
              <a:t>    return float(reward)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9D666-2383-426F-B69B-828F3F82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4C38DA-C066-4F0D-B074-4FC2AF5E0154}"/>
              </a:ext>
            </a:extLst>
          </p:cNvPr>
          <p:cNvSpPr txBox="1">
            <a:spLocks/>
          </p:cNvSpPr>
          <p:nvPr/>
        </p:nvSpPr>
        <p:spPr bwMode="auto">
          <a:xfrm>
            <a:off x="190500" y="5943600"/>
            <a:ext cx="8763000" cy="70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A more realistic and complex reward function: </a:t>
            </a:r>
            <a:r>
              <a:rPr lang="en-US" sz="2000" kern="0" dirty="0">
                <a:hlinkClick r:id="rId2"/>
              </a:rPr>
              <a:t>https://www.middleware-solutions.fr/2019/08/14/an-introduction-to-aws-deepracer</a:t>
            </a:r>
            <a:endParaRPr lang="en-SE" sz="2000" kern="0" dirty="0"/>
          </a:p>
        </p:txBody>
      </p:sp>
    </p:spTree>
    <p:extLst>
      <p:ext uri="{BB962C8B-B14F-4D97-AF65-F5344CB8AC3E}">
        <p14:creationId xmlns:p14="http://schemas.microsoft.com/office/powerpoint/2010/main" val="3413268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New.potx" id="{B14B07C0-9486-4721-8783-BFBD5BB00260}" vid="{C37858ED-E72E-42C2-A32A-A61396065B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6328</TotalTime>
  <Words>4879</Words>
  <Application>Microsoft Office PowerPoint</Application>
  <PresentationFormat>On-screen Show (4:3)</PresentationFormat>
  <Paragraphs>507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CMMI10</vt:lpstr>
      <vt:lpstr>CMMI10</vt:lpstr>
      <vt:lpstr>CMR10</vt:lpstr>
      <vt:lpstr>Helvetica Neue</vt:lpstr>
      <vt:lpstr>Palatino</vt:lpstr>
      <vt:lpstr>Tahoma</vt:lpstr>
      <vt:lpstr>Default Design</vt:lpstr>
      <vt:lpstr>L7.2  Value-based RL</vt:lpstr>
      <vt:lpstr>Outline</vt:lpstr>
      <vt:lpstr>Markov Decision Process (MDP)</vt:lpstr>
      <vt:lpstr>MDP Quiz</vt:lpstr>
      <vt:lpstr>An Example MDP</vt:lpstr>
      <vt:lpstr>RL Reward Function</vt:lpstr>
      <vt:lpstr>Amazon DeepRacer</vt:lpstr>
      <vt:lpstr>PowerPoint Presentation</vt:lpstr>
      <vt:lpstr>Example Reward Function</vt:lpstr>
      <vt:lpstr>MDP Search Tree</vt:lpstr>
      <vt:lpstr>Preventing Infinite Rewards</vt:lpstr>
      <vt:lpstr>Discount Factor Example</vt:lpstr>
      <vt:lpstr>Discounting Example</vt:lpstr>
      <vt:lpstr>Known MDP</vt:lpstr>
      <vt:lpstr>Formal Definition of MDP</vt:lpstr>
      <vt:lpstr>Bellman Expectation Equations</vt:lpstr>
      <vt:lpstr>Bellman Optimality Equations</vt:lpstr>
      <vt:lpstr>Bellman Equations written with Expectation Symbols</vt:lpstr>
      <vt:lpstr>Backup Diagrams</vt:lpstr>
      <vt:lpstr>v(s) vs. q(s,a)</vt:lpstr>
      <vt:lpstr>Simplified Bellman Equations for Deterministic Env</vt:lpstr>
      <vt:lpstr>Reinforcement Learning</vt:lpstr>
      <vt:lpstr>Characteristics of RL</vt:lpstr>
      <vt:lpstr>Model-Based vs. Model-Free</vt:lpstr>
      <vt:lpstr>Model-Based RL</vt:lpstr>
      <vt:lpstr>Value-based RL</vt:lpstr>
      <vt:lpstr>Q Learning</vt:lpstr>
      <vt:lpstr>QL is Off-Policy</vt:lpstr>
      <vt:lpstr>Example 6.6: Cliff Walking</vt:lpstr>
      <vt:lpstr>Q Learning vs. DQN</vt:lpstr>
      <vt:lpstr>Function Approximations of Value Functions</vt:lpstr>
      <vt:lpstr>Mean Squared Error</vt:lpstr>
      <vt:lpstr>Gradient Descent</vt:lpstr>
      <vt:lpstr>Stochastic Gradient Descent (SGD)</vt:lpstr>
      <vt:lpstr>Gradient Monte Carlo</vt:lpstr>
      <vt:lpstr>Semi-Gradient TD(0) for Estimating v ̂≈v_π</vt:lpstr>
      <vt:lpstr>TD vs. Supervised Learning</vt:lpstr>
      <vt:lpstr>TD w. Linear Function Approximation</vt:lpstr>
      <vt:lpstr>Tabular TD is a Special Case of Linear TD</vt:lpstr>
      <vt:lpstr>Summary: Action Value Function Update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L8  Model-based RL</dc:title>
  <dc:creator>Zonghua Gu</dc:creator>
  <cp:lastModifiedBy>Zonghua Gu</cp:lastModifiedBy>
  <cp:revision>369</cp:revision>
  <dcterms:created xsi:type="dcterms:W3CDTF">2020-05-13T19:01:03Z</dcterms:created>
  <dcterms:modified xsi:type="dcterms:W3CDTF">2022-12-14T15:59:56Z</dcterms:modified>
</cp:coreProperties>
</file>